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s/slide14.xml" ContentType="application/vnd.openxmlformats-officedocument.presentationml.slide+xml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oleObject7.bin" ContentType="application/vnd.openxmlformats-officedocument.oleObject"/>
  <Override PartName="/docProps/core.xml" ContentType="application/vnd.openxmlformats-package.core-properties+xml"/>
  <Override PartName="/ppt/embeddings/Microsoft_Equation4.bin" ContentType="application/vnd.openxmlformats-officedocument.oleObject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embeddings/oleObject6.bin" ContentType="application/vnd.openxmlformats-officedocument.oleObject"/>
  <Override PartName="/ppt/notesSlides/notesSlide6.xml" ContentType="application/vnd.openxmlformats-officedocument.presentationml.notesSlide+xml"/>
  <Override PartName="/ppt/embeddings/Microsoft_Equation3.bin" ContentType="application/vnd.openxmlformats-officedocument.oleObject"/>
  <Override PartName="/ppt/presProps.xml" ContentType="application/vnd.openxmlformats-officedocument.presentationml.presProps+xml"/>
  <Override PartName="/ppt/embeddings/Microsoft_Equation14.bin" ContentType="application/vnd.openxmlformats-officedocument.oleObject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tags/tag2.xml" ContentType="application/vnd.openxmlformats-officedocument.presentationml.tags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2.bin" ContentType="application/vnd.openxmlformats-officedocument.oleObject"/>
  <Override PartName="/ppt/embeddings/Microsoft_Equation13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embeddings/oleObject4.bin" ContentType="application/vnd.openxmlformats-officedocument.oleObject"/>
  <Default Extension="wmf" ContentType="image/x-wmf"/>
  <Override PartName="/ppt/embeddings/Microsoft_Equation8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.bin" ContentType="application/vnd.openxmlformats-officedocument.oleObject"/>
  <Override PartName="/ppt/embeddings/Microsoft_Equation12.bin" ContentType="application/vnd.openxmlformats-officedocument.oleObject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oleObject3.bin" ContentType="application/vnd.openxmlformats-officedocument.oleObject"/>
  <Override PartName="/ppt/embeddings/Microsoft_Equation7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oleObject2.bin" ContentType="application/vnd.openxmlformats-officedocument.oleObject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embeddings/Microsoft_Equation10.bin" ContentType="application/vnd.openxmlformats-officedocument.oleObject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s/slide6.xml" ContentType="application/vnd.openxmlformats-officedocument.presentationml.slide+xml"/>
  <Default Extension="bin" ContentType="application/vnd.openxmlformats-officedocument.presentationml.printerSettings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73" r:id="rId2"/>
    <p:sldId id="274" r:id="rId3"/>
    <p:sldId id="408" r:id="rId4"/>
    <p:sldId id="409" r:id="rId5"/>
    <p:sldId id="360" r:id="rId6"/>
    <p:sldId id="361" r:id="rId7"/>
    <p:sldId id="387" r:id="rId8"/>
    <p:sldId id="388" r:id="rId9"/>
    <p:sldId id="379" r:id="rId10"/>
    <p:sldId id="363" r:id="rId11"/>
    <p:sldId id="364" r:id="rId12"/>
    <p:sldId id="365" r:id="rId13"/>
    <p:sldId id="398" r:id="rId14"/>
    <p:sldId id="320" r:id="rId15"/>
    <p:sldId id="392" r:id="rId16"/>
    <p:sldId id="385" r:id="rId17"/>
    <p:sldId id="394" r:id="rId18"/>
    <p:sldId id="348" r:id="rId19"/>
    <p:sldId id="301" r:id="rId20"/>
    <p:sldId id="302" r:id="rId21"/>
    <p:sldId id="404" r:id="rId22"/>
    <p:sldId id="395" r:id="rId23"/>
    <p:sldId id="345" r:id="rId24"/>
    <p:sldId id="376" r:id="rId25"/>
    <p:sldId id="381" r:id="rId26"/>
    <p:sldId id="390" r:id="rId27"/>
    <p:sldId id="391" r:id="rId28"/>
    <p:sldId id="403" r:id="rId29"/>
    <p:sldId id="396" r:id="rId30"/>
    <p:sldId id="400" r:id="rId31"/>
    <p:sldId id="401" r:id="rId32"/>
    <p:sldId id="389" r:id="rId33"/>
    <p:sldId id="410" r:id="rId34"/>
    <p:sldId id="407" r:id="rId35"/>
    <p:sldId id="406" r:id="rId36"/>
    <p:sldId id="397" r:id="rId37"/>
    <p:sldId id="393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90000"/>
    <a:srgbClr val="FFFF00"/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2392" y="-5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handoutMaster" Target="handoutMasters/handout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ict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ict"/><Relationship Id="rId4" Type="http://schemas.openxmlformats.org/officeDocument/2006/relationships/image" Target="../media/image101.pict"/><Relationship Id="rId5" Type="http://schemas.openxmlformats.org/officeDocument/2006/relationships/image" Target="../media/image39.pict"/><Relationship Id="rId6" Type="http://schemas.openxmlformats.org/officeDocument/2006/relationships/image" Target="../media/image102.pict"/><Relationship Id="rId1" Type="http://schemas.openxmlformats.org/officeDocument/2006/relationships/image" Target="../media/image98.pict"/><Relationship Id="rId2" Type="http://schemas.openxmlformats.org/officeDocument/2006/relationships/image" Target="../media/image99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ict"/><Relationship Id="rId2" Type="http://schemas.openxmlformats.org/officeDocument/2006/relationships/image" Target="../media/image24.pict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image" Target="../media/image2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Relationship Id="rId2" Type="http://schemas.openxmlformats.org/officeDocument/2006/relationships/image" Target="../media/image3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ict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ict"/><Relationship Id="rId2" Type="http://schemas.openxmlformats.org/officeDocument/2006/relationships/image" Target="../media/image59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ict"/><Relationship Id="rId2" Type="http://schemas.openxmlformats.org/officeDocument/2006/relationships/image" Target="../media/image62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8/22/14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8/22/14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a="http://schemas.openxmlformats.org/drawingml/2006/main" xmlns:r="http://schemas.openxmlformats.org/officeDocument/2006/relationships" xmlns:p="http://schemas.openxmlformats.org/presentationml/2006/main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55699C8-3E56-224D-9E14-285B069D25D1}" type="slidenum">
              <a:rPr lang="en-US" sz="1200" b="0">
                <a:latin typeface="Calibri" charset="0"/>
              </a:rPr>
              <a:pPr eaLnBrk="1" hangingPunct="1"/>
              <a:t>3</a:t>
            </a:fld>
            <a:endParaRPr lang="en-US" sz="1200" b="0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a="http://schemas.openxmlformats.org/drawingml/2006/main" xmlns:r="http://schemas.openxmlformats.org/officeDocument/2006/relationships" xmlns:p="http://schemas.openxmlformats.org/presentationml/2006/main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4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19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20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13.pdf"/><Relationship Id="rId5" Type="http://schemas.openxmlformats.org/officeDocument/2006/relationships/image" Target="../media/image14.png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oleObject" Target="../embeddings/oleObject5.bin"/><Relationship Id="rId5" Type="http://schemas.openxmlformats.org/officeDocument/2006/relationships/oleObject" Target="../embeddings/oleObject6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df"/><Relationship Id="rId3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df"/><Relationship Id="rId4" Type="http://schemas.openxmlformats.org/officeDocument/2006/relationships/image" Target="../media/image551.png"/><Relationship Id="rId5" Type="http://schemas.openxmlformats.org/officeDocument/2006/relationships/oleObject" Target="../embeddings/Microsoft_Equation4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6.pdf"/><Relationship Id="rId12" Type="http://schemas.openxmlformats.org/officeDocument/2006/relationships/image" Target="../media/image661.png"/><Relationship Id="rId13" Type="http://schemas.openxmlformats.org/officeDocument/2006/relationships/oleObject" Target="../embeddings/Microsoft_Equation5.bin"/><Relationship Id="rId14" Type="http://schemas.openxmlformats.org/officeDocument/2006/relationships/image" Target="../media/image47.pdf"/><Relationship Id="rId15" Type="http://schemas.openxmlformats.org/officeDocument/2006/relationships/image" Target="../media/image68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42.pdf"/><Relationship Id="rId4" Type="http://schemas.openxmlformats.org/officeDocument/2006/relationships/image" Target="../media/image58.png"/><Relationship Id="rId5" Type="http://schemas.openxmlformats.org/officeDocument/2006/relationships/image" Target="../media/image43.pdf"/><Relationship Id="rId6" Type="http://schemas.openxmlformats.org/officeDocument/2006/relationships/image" Target="../media/image601.png"/><Relationship Id="rId7" Type="http://schemas.openxmlformats.org/officeDocument/2006/relationships/image" Target="../media/image44.pdf"/><Relationship Id="rId8" Type="http://schemas.openxmlformats.org/officeDocument/2006/relationships/image" Target="../media/image62.png"/><Relationship Id="rId9" Type="http://schemas.openxmlformats.org/officeDocument/2006/relationships/image" Target="../media/image45.pdf"/><Relationship Id="rId10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df"/><Relationship Id="rId5" Type="http://schemas.openxmlformats.org/officeDocument/2006/relationships/image" Target="../media/image84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df"/><Relationship Id="rId3" Type="http://schemas.openxmlformats.org/officeDocument/2006/relationships/image" Target="../media/image8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oleObject" Target="../embeddings/Microsoft_Equation6.bin"/><Relationship Id="rId5" Type="http://schemas.openxmlformats.org/officeDocument/2006/relationships/oleObject" Target="../embeddings/Microsoft_Equation7.bin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df"/><Relationship Id="rId4" Type="http://schemas.openxmlformats.org/officeDocument/2006/relationships/image" Target="../media/image93.png"/><Relationship Id="rId5" Type="http://schemas.openxmlformats.org/officeDocument/2006/relationships/image" Target="../media/image64.pdf"/><Relationship Id="rId6" Type="http://schemas.openxmlformats.org/officeDocument/2006/relationships/image" Target="../media/image95.png"/><Relationship Id="rId7" Type="http://schemas.openxmlformats.org/officeDocument/2006/relationships/oleObject" Target="../embeddings/Microsoft_Equation8.bin"/><Relationship Id="rId8" Type="http://schemas.openxmlformats.org/officeDocument/2006/relationships/oleObject" Target="../embeddings/Microsoft_Equation9.bin"/><Relationship Id="rId9" Type="http://schemas.openxmlformats.org/officeDocument/2006/relationships/image" Target="../media/image65.pdf"/><Relationship Id="rId10" Type="http://schemas.openxmlformats.org/officeDocument/2006/relationships/image" Target="../media/image971.png"/><Relationship Id="rId11" Type="http://schemas.openxmlformats.org/officeDocument/2006/relationships/image" Target="../media/image66.pn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df"/><Relationship Id="rId4" Type="http://schemas.openxmlformats.org/officeDocument/2006/relationships/image" Target="../media/image101.png"/><Relationship Id="rId5" Type="http://schemas.openxmlformats.org/officeDocument/2006/relationships/oleObject" Target="../embeddings/Microsoft_Equation10.bin"/><Relationship Id="rId6" Type="http://schemas.openxmlformats.org/officeDocument/2006/relationships/image" Target="../media/image69.pdf"/><Relationship Id="rId7" Type="http://schemas.openxmlformats.org/officeDocument/2006/relationships/image" Target="../media/image1031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df"/><Relationship Id="rId3" Type="http://schemas.openxmlformats.org/officeDocument/2006/relationships/image" Target="../media/image10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1.bin"/><Relationship Id="rId4" Type="http://schemas.openxmlformats.org/officeDocument/2006/relationships/image" Target="../media/image70.pdf"/><Relationship Id="rId5" Type="http://schemas.openxmlformats.org/officeDocument/2006/relationships/image" Target="../media/image105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86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5" Type="http://schemas.openxmlformats.org/officeDocument/2006/relationships/image" Target="../media/image90.png"/><Relationship Id="rId6" Type="http://schemas.openxmlformats.org/officeDocument/2006/relationships/image" Target="../media/image91.png"/><Relationship Id="rId7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95.e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96.emf"/><Relationship Id="rId7" Type="http://schemas.openxmlformats.org/officeDocument/2006/relationships/image" Target="../media/image97.png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2.bin"/><Relationship Id="rId4" Type="http://schemas.openxmlformats.org/officeDocument/2006/relationships/image" Target="../media/image103.png"/><Relationship Id="rId5" Type="http://schemas.openxmlformats.org/officeDocument/2006/relationships/oleObject" Target="../embeddings/Microsoft_Equation13.bin"/><Relationship Id="rId6" Type="http://schemas.openxmlformats.org/officeDocument/2006/relationships/oleObject" Target="../embeddings/Microsoft_Equation14.bin"/><Relationship Id="rId7" Type="http://schemas.openxmlformats.org/officeDocument/2006/relationships/oleObject" Target="../embeddings/Microsoft_Equation15.bin"/><Relationship Id="rId8" Type="http://schemas.openxmlformats.org/officeDocument/2006/relationships/oleObject" Target="../embeddings/Microsoft_Equation16.bin"/><Relationship Id="rId9" Type="http://schemas.openxmlformats.org/officeDocument/2006/relationships/oleObject" Target="../embeddings/Microsoft_Equation17.bin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4" Type="http://schemas.openxmlformats.org/officeDocument/2006/relationships/image" Target="../media/image105.pdf"/><Relationship Id="rId5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d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df"/><Relationship Id="rId4" Type="http://schemas.openxmlformats.org/officeDocument/2006/relationships/image" Target="../media/image14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4.jpeg"/><Relationship Id="rId7" Type="http://schemas.openxmlformats.org/officeDocument/2006/relationships/image" Target="../media/image15.jpeg"/><Relationship Id="rId8" Type="http://schemas.openxmlformats.org/officeDocument/2006/relationships/image" Target="../media/image16.png"/><Relationship Id="rId9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image" Target="../media/image20.emf"/><Relationship Id="rId5" Type="http://schemas.openxmlformats.org/officeDocument/2006/relationships/image" Target="../media/image21.emf"/><Relationship Id="rId6" Type="http://schemas.openxmlformats.org/officeDocument/2006/relationships/image" Target="../media/image22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df"/><Relationship Id="rId4" Type="http://schemas.openxmlformats.org/officeDocument/2006/relationships/image" Target="../media/image271.png"/><Relationship Id="rId5" Type="http://schemas.openxmlformats.org/officeDocument/2006/relationships/image" Target="../media/image26.pdf"/><Relationship Id="rId6" Type="http://schemas.openxmlformats.org/officeDocument/2006/relationships/image" Target="../media/image29.png"/><Relationship Id="rId7" Type="http://schemas.openxmlformats.org/officeDocument/2006/relationships/oleObject" Target="../embeddings/Microsoft_Equation2.bin"/><Relationship Id="rId8" Type="http://schemas.openxmlformats.org/officeDocument/2006/relationships/oleObject" Target="../embeddings/Microsoft_Equation3.bin"/><Relationship Id="rId9" Type="http://schemas.openxmlformats.org/officeDocument/2006/relationships/image" Target="../media/image27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162" descr="eRHIC_Schematic_rev0114_WithBG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498954" y="2199828"/>
            <a:ext cx="5968175" cy="4020865"/>
          </a:xfrm>
          <a:prstGeom prst="rect">
            <a:avLst/>
          </a:prstGeom>
        </p:spPr>
      </p:pic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872640"/>
            <a:ext cx="7870936" cy="699904"/>
          </a:xfrm>
          <a:solidFill>
            <a:srgbClr val="FFFFFF"/>
          </a:solidFill>
        </p:spPr>
        <p:txBody>
          <a:bodyPr lIns="93789" tIns="110429" rIns="93789" bIns="46894">
            <a:normAutofit lnSpcReduction="1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PANIC 2014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Hamburg</a:t>
            </a:r>
            <a:r>
              <a:rPr lang="en-GB" sz="1700" b="1" i="1" dirty="0" smtClean="0">
                <a:solidFill>
                  <a:srgbClr val="003399"/>
                </a:solidFill>
              </a:rPr>
              <a:t>, Aug 2014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Possibilities for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 physics</a:t>
            </a:r>
          </a:p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at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eRHIC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7708" y="17633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840" y="5980164"/>
            <a:ext cx="1924228" cy="481057"/>
          </a:xfrm>
          <a:prstGeom prst="rect">
            <a:avLst/>
          </a:prstGeom>
        </p:spPr>
      </p:pic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br>
              <a:rPr lang="en-GB" sz="2800" b="1" dirty="0" smtClean="0">
                <a:solidFill>
                  <a:srgbClr val="333399"/>
                </a:solidFill>
              </a:rPr>
            </a:br>
            <a:r>
              <a:rPr lang="en-GB" sz="1600" b="1" i="1" dirty="0" smtClean="0">
                <a:solidFill>
                  <a:srgbClr val="333399"/>
                </a:solidFill>
              </a:rPr>
              <a:t>for the BNL EIC Science Task Force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38" y="1295618"/>
            <a:ext cx="5066323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2028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Detector issues: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073" y="646996"/>
            <a:ext cx="6867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4732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Bild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11519" r="10481"/>
          <a:stretch/>
        </p:blipFill>
        <p:spPr>
          <a:xfrm>
            <a:off x="329410" y="1735815"/>
            <a:ext cx="4426304" cy="437495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470772"/>
            <a:ext cx="5346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combined correlated uncertainties for </a:t>
            </a:r>
            <a:r>
              <a:rPr lang="en-US" sz="2000" b="1" dirty="0" err="1" smtClean="0">
                <a:solidFill>
                  <a:srgbClr val="0000FF"/>
                </a:solidFill>
              </a:rPr>
              <a:t>ΔΣ</a:t>
            </a:r>
            <a:r>
              <a:rPr lang="en-US" sz="2000" b="1" dirty="0" smtClean="0">
                <a:solidFill>
                  <a:srgbClr val="0000FF"/>
                </a:solidFill>
              </a:rPr>
              <a:t> and </a:t>
            </a:r>
            <a:r>
              <a:rPr lang="en-US" sz="2000" b="1" dirty="0" err="1" smtClean="0">
                <a:solidFill>
                  <a:srgbClr val="0000FF"/>
                </a:solidFill>
              </a:rPr>
              <a:t>Δg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sum rule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349500" y="2561357"/>
            <a:ext cx="4815099" cy="842562"/>
            <a:chOff x="2946400" y="2167657"/>
            <a:chExt cx="4815099" cy="842562"/>
          </a:xfrm>
        </p:grpSpPr>
        <p:cxnSp>
          <p:nvCxnSpPr>
            <p:cNvPr id="11" name="Straight Arrow Connector 10"/>
            <p:cNvCxnSpPr>
              <a:endCxn id="12" idx="1"/>
            </p:cNvCxnSpPr>
            <p:nvPr/>
          </p:nvCxnSpPr>
          <p:spPr>
            <a:xfrm flipV="1">
              <a:off x="2946400" y="2490823"/>
              <a:ext cx="2156649" cy="51939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103049" y="2167657"/>
              <a:ext cx="26584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With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eRHIC</a:t>
              </a:r>
              <a:r>
                <a:rPr lang="en-US" b="1" dirty="0" smtClean="0">
                  <a:solidFill>
                    <a:srgbClr val="FF0000"/>
                  </a:solidFill>
                </a:rPr>
                <a:t> data </a:t>
              </a:r>
            </a:p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(stat. error as low as ~5%)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651500" y="3254344"/>
            <a:ext cx="3185068" cy="2890599"/>
            <a:chOff x="5092295" y="2821978"/>
            <a:chExt cx="3793198" cy="3336279"/>
          </a:xfrm>
        </p:grpSpPr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5638459" y="2821978"/>
              <a:ext cx="2910653" cy="2491036"/>
              <a:chOff x="1680" y="1103"/>
              <a:chExt cx="2626" cy="2149"/>
            </a:xfrm>
          </p:grpSpPr>
          <p:pic>
            <p:nvPicPr>
              <p:cNvPr id="17" name="Picture 21" descr="nucleonpuzzle"/>
              <p:cNvPicPr>
                <a:picLocks noChangeAspect="1" noChangeArrowheads="1"/>
              </p:cNvPicPr>
              <p:nvPr/>
            </p:nvPicPr>
            <mc:AlternateContent xmlns:ma="http://schemas.microsoft.com/office/mac/drawingml/2008/main">
              <mc:Choice Requires="ma">
                <p:blipFill>
                  <a:blip r:embed="rId4"/>
                  <a:stretch>
                    <a:fillRect/>
                  </a:stretch>
                </p:blipFill>
              </mc:Choice>
  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  <p:blipFill>
                  <a:blip r:embed="rId5"/>
                  <a:stretch>
                    <a:fillRect/>
                  </a:stretch>
                </p:blipFill>
              </mc:Fallback>
            </mc:AlternateContent>
            <p:spPr bwMode="auto">
              <a:xfrm>
                <a:off x="1680" y="1103"/>
                <a:ext cx="2401" cy="2149"/>
              </a:xfrm>
              <a:prstGeom prst="rect">
                <a:avLst/>
              </a:prstGeom>
              <a:noFill/>
            </p:spPr>
          </p:pic>
          <p:sp>
            <p:nvSpPr>
              <p:cNvPr id="18" name="Text Box 22"/>
              <p:cNvSpPr txBox="1">
                <a:spLocks noChangeArrowheads="1"/>
              </p:cNvSpPr>
              <p:nvPr/>
            </p:nvSpPr>
            <p:spPr bwMode="auto">
              <a:xfrm>
                <a:off x="2005" y="1476"/>
                <a:ext cx="658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j-lt"/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19" name="Text Box 23"/>
              <p:cNvSpPr txBox="1">
                <a:spLocks noChangeArrowheads="1"/>
              </p:cNvSpPr>
              <p:nvPr/>
            </p:nvSpPr>
            <p:spPr bwMode="auto">
              <a:xfrm>
                <a:off x="2465" y="2657"/>
                <a:ext cx="594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0" name="Text Box 24"/>
              <p:cNvSpPr txBox="1">
                <a:spLocks noChangeArrowheads="1"/>
              </p:cNvSpPr>
              <p:nvPr/>
            </p:nvSpPr>
            <p:spPr bwMode="auto">
              <a:xfrm>
                <a:off x="3059" y="1364"/>
                <a:ext cx="359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b="1" baseline="-250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1" name="Text Box 25"/>
              <p:cNvSpPr txBox="1">
                <a:spLocks noChangeArrowheads="1"/>
              </p:cNvSpPr>
              <p:nvPr/>
            </p:nvSpPr>
            <p:spPr bwMode="auto">
              <a:xfrm>
                <a:off x="1754" y="2109"/>
                <a:ext cx="602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  <a:cs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baseline="-25000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2" name="Text Box 26"/>
              <p:cNvSpPr txBox="1">
                <a:spLocks noChangeArrowheads="1"/>
              </p:cNvSpPr>
              <p:nvPr/>
            </p:nvSpPr>
            <p:spPr bwMode="auto">
              <a:xfrm>
                <a:off x="3675" y="2200"/>
                <a:ext cx="631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graphicFrame>
            <p:nvGraphicFramePr>
              <p:cNvPr id="23" name="Object 27"/>
              <p:cNvGraphicFramePr>
                <a:graphicFrameLocks noChangeAspect="1"/>
              </p:cNvGraphicFramePr>
              <p:nvPr/>
            </p:nvGraphicFramePr>
            <p:xfrm>
              <a:off x="3409" y="2453"/>
              <a:ext cx="264" cy="272"/>
            </p:xfrm>
            <a:graphic>
              <a:graphicData uri="http://schemas.openxmlformats.org/presentationml/2006/ole">
                <p:oleObj spid="_x0000_s311298" name="Equation" r:id="rId6" imgW="419040" imgH="431640" progId="">
                  <p:embed/>
                </p:oleObj>
              </a:graphicData>
            </a:graphic>
          </p:graphicFrame>
        </p:grpSp>
        <p:sp>
          <p:nvSpPr>
            <p:cNvPr id="25" name="TextBox 24"/>
            <p:cNvSpPr txBox="1"/>
            <p:nvPr/>
          </p:nvSpPr>
          <p:spPr>
            <a:xfrm>
              <a:off x="5092295" y="5412273"/>
              <a:ext cx="3793198" cy="745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With an EIC we can complete the “spin puzzle” 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</p:grpSp>
      <p:graphicFrame>
        <p:nvGraphicFramePr>
          <p:cNvPr id="311301" name="Object 5"/>
          <p:cNvGraphicFramePr>
            <a:graphicFrameLocks noChangeAspect="1"/>
          </p:cNvGraphicFramePr>
          <p:nvPr/>
        </p:nvGraphicFramePr>
        <p:xfrm>
          <a:off x="1587500" y="749300"/>
          <a:ext cx="5981700" cy="850900"/>
        </p:xfrm>
        <a:graphic>
          <a:graphicData uri="http://schemas.openxmlformats.org/presentationml/2006/ole">
            <p:oleObj spid="_x0000_s311301" name="Equation" r:id="rId7" imgW="3708400" imgH="533400" progId="Equation.3">
              <p:embed/>
            </p:oleObj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6574468" y="8903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Handwriting - Dakota"/>
                <a:cs typeface="Handwriting - Dakota"/>
              </a:rPr>
              <a:t>eRHIC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: the Ultimate multi-dimension experience 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989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9357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63522772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p:oleObj spid="_x0000_s439298" name="Equation" r:id="rId4" imgW="4292600" imgH="787400" progId="">
                  <p:embed/>
                </p:oleObj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41938719"/>
                  </p:ext>
                </p:extLst>
              </p:nvPr>
            </p:nvGraphicFramePr>
            <p:xfrm>
              <a:off x="468313" y="4929879"/>
              <a:ext cx="4064000" cy="863600"/>
            </p:xfrm>
            <a:graphic>
              <a:graphicData uri="http://schemas.openxmlformats.org/presentationml/2006/ole">
                <p:oleObj spid="_x0000_s439299" name="Equation" r:id="rId5" imgW="4064000" imgH="863600" progId="">
                  <p:embed/>
                </p:oleObj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429778" y="37939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gradFill flip="none" rotWithShape="1">
              <a:gsLst>
                <a:gs pos="1000">
                  <a:srgbClr val="CC66FF"/>
                </a:gs>
                <a:gs pos="96000">
                  <a:srgbClr val="FFFFFF"/>
                </a:gs>
                <a:gs pos="0">
                  <a:srgbClr val="CC66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3162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8342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899832" y="62970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5861176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46100" y="35995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eRHIC</a:t>
            </a:r>
            <a:r>
              <a:rPr lang="en-US" sz="1600" b="1" dirty="0" smtClean="0"/>
              <a:t>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937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From the EIC white paper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4390" y="32678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017256" y="793750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Luminosity: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35979" y="1873084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p:oleObj spid="_x0000_s409602" name="Equation" r:id="rId5" imgW="3378200" imgH="406400" progId="Equation.3">
              <p:embed/>
            </p:oleObj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094066" y="45027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7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8"/>
                <a:stretch>
                  <a:fillRect/>
                </a:stretch>
              </p:blipFill>
            </mc:Fallback>
          </mc:AlternateContent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9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1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p:oleObj spid="_x0000_s434178" name="Equation" r:id="rId13" imgW="2908300" imgH="3556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4906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6375232" y="3960845"/>
            <a:ext cx="1826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</a:t>
            </a:r>
            <a:r>
              <a:rPr lang="en-US" dirty="0" smtClean="0">
                <a:solidFill>
                  <a:srgbClr val="FF0000"/>
                </a:solidFill>
              </a:rPr>
              <a:t>HEP09</a:t>
            </a:r>
            <a:r>
              <a:rPr lang="en-US" dirty="0" smtClean="0">
                <a:solidFill>
                  <a:srgbClr val="FF0000"/>
                </a:solidFill>
              </a:rPr>
              <a:t>(2013)093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4800" y="3519267"/>
            <a:ext cx="816609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smtClean="0"/>
              <a:t>uncert</a:t>
            </a:r>
            <a:r>
              <a:rPr lang="en-US" dirty="0" smtClean="0"/>
              <a:t>ainty</a:t>
            </a:r>
            <a:r>
              <a:rPr lang="en-US" dirty="0" smtClean="0"/>
              <a:t> </a:t>
            </a:r>
            <a:r>
              <a:rPr lang="en-US" dirty="0" smtClean="0"/>
              <a:t>(non-relativistic approximation)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2700" y="1162340"/>
            <a:ext cx="9149040" cy="50521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will be an ideal machine for precision measurements in QCD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Unique opportunity for understanding the gluon and sea quarks spin!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8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NOTE:</a:t>
            </a: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000" b="1" dirty="0" err="1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 is not the only possibility for an Electron-Ion Collider in the US, another opportunity is the MEIC/ELIC project at JLAB </a:t>
            </a:r>
            <a:endParaRPr lang="en-GB" sz="2300" b="1" dirty="0" smtClean="0">
              <a:solidFill>
                <a:srgbClr val="008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0" y="4626"/>
            <a:ext cx="2351276" cy="209087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3" y="804082"/>
            <a:ext cx="7430444" cy="475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as an Electron Ion Collider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Spin physics with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  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Structure functions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Helicity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measurements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4"/>
          <p:cNvGrpSpPr>
            <a:grpSpLocks noChangeAspect="1"/>
          </p:cNvGrpSpPr>
          <p:nvPr/>
        </p:nvGrpSpPr>
        <p:grpSpPr>
          <a:xfrm>
            <a:off x="136916" y="776972"/>
            <a:ext cx="8523851" cy="5189092"/>
            <a:chOff x="-161717" y="552450"/>
            <a:chExt cx="8924925" cy="5526087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8783" y="552450"/>
              <a:ext cx="8734425" cy="5526087"/>
              <a:chOff x="0" y="0"/>
              <a:chExt cx="7824" cy="4951"/>
            </a:xfrm>
          </p:grpSpPr>
          <p:pic>
            <p:nvPicPr>
              <p:cNvPr id="62" name="Picture 3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7824" cy="49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63" name="Rectangle 4"/>
              <p:cNvSpPr>
                <a:spLocks/>
              </p:cNvSpPr>
              <p:nvPr/>
            </p:nvSpPr>
            <p:spPr bwMode="auto">
              <a:xfrm>
                <a:off x="3626" y="805"/>
                <a:ext cx="978" cy="523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RHIC</a:t>
                </a:r>
              </a:p>
            </p:txBody>
          </p:sp>
          <p:sp>
            <p:nvSpPr>
              <p:cNvPr id="64" name="Rectangle 5"/>
              <p:cNvSpPr>
                <a:spLocks/>
              </p:cNvSpPr>
              <p:nvPr/>
            </p:nvSpPr>
            <p:spPr bwMode="auto">
              <a:xfrm>
                <a:off x="5879" y="68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BRAHMS</a:t>
                </a:r>
              </a:p>
            </p:txBody>
          </p:sp>
          <p:sp>
            <p:nvSpPr>
              <p:cNvPr id="65" name="Rectangle 6"/>
              <p:cNvSpPr>
                <a:spLocks/>
              </p:cNvSpPr>
              <p:nvPr/>
            </p:nvSpPr>
            <p:spPr bwMode="auto">
              <a:xfrm>
                <a:off x="2125" y="66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PHOBOS</a:t>
                </a:r>
              </a:p>
            </p:txBody>
          </p:sp>
          <p:sp>
            <p:nvSpPr>
              <p:cNvPr id="66" name="Rectangle 7"/>
              <p:cNvSpPr>
                <a:spLocks/>
              </p:cNvSpPr>
              <p:nvPr/>
            </p:nvSpPr>
            <p:spPr bwMode="auto">
              <a:xfrm>
                <a:off x="1345" y="1060"/>
                <a:ext cx="1052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PHENIX</a:t>
                </a:r>
              </a:p>
            </p:txBody>
          </p:sp>
          <p:sp>
            <p:nvSpPr>
              <p:cNvPr id="67" name="Rectangle 8"/>
              <p:cNvSpPr>
                <a:spLocks/>
              </p:cNvSpPr>
              <p:nvPr/>
            </p:nvSpPr>
            <p:spPr bwMode="auto">
              <a:xfrm>
                <a:off x="2927" y="1254"/>
                <a:ext cx="778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STAR</a:t>
                </a:r>
              </a:p>
            </p:txBody>
          </p:sp>
          <p:sp>
            <p:nvSpPr>
              <p:cNvPr id="68" name="Rectangle 9"/>
              <p:cNvSpPr>
                <a:spLocks/>
              </p:cNvSpPr>
              <p:nvPr/>
            </p:nvSpPr>
            <p:spPr bwMode="auto">
              <a:xfrm>
                <a:off x="1212" y="2764"/>
                <a:ext cx="885" cy="522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AGS</a:t>
                </a:r>
              </a:p>
            </p:txBody>
          </p:sp>
          <p:sp>
            <p:nvSpPr>
              <p:cNvPr id="69" name="Oval 10"/>
              <p:cNvSpPr>
                <a:spLocks/>
              </p:cNvSpPr>
              <p:nvPr/>
            </p:nvSpPr>
            <p:spPr bwMode="auto">
              <a:xfrm>
                <a:off x="593" y="368"/>
                <a:ext cx="6759" cy="1539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0" name="Rectangle 11"/>
              <p:cNvSpPr>
                <a:spLocks/>
              </p:cNvSpPr>
              <p:nvPr/>
            </p:nvSpPr>
            <p:spPr bwMode="auto">
              <a:xfrm>
                <a:off x="2927" y="1644"/>
                <a:ext cx="412" cy="435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1" name="Rectangle 12"/>
              <p:cNvSpPr>
                <a:spLocks/>
              </p:cNvSpPr>
              <p:nvPr/>
            </p:nvSpPr>
            <p:spPr bwMode="auto">
              <a:xfrm>
                <a:off x="459" y="1097"/>
                <a:ext cx="412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2" name="Rectangle 13"/>
              <p:cNvSpPr>
                <a:spLocks/>
              </p:cNvSpPr>
              <p:nvPr/>
            </p:nvSpPr>
            <p:spPr bwMode="auto">
              <a:xfrm>
                <a:off x="2513" y="232"/>
                <a:ext cx="414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3" name="Rectangle 14"/>
              <p:cNvSpPr>
                <a:spLocks/>
              </p:cNvSpPr>
              <p:nvPr/>
            </p:nvSpPr>
            <p:spPr bwMode="auto">
              <a:xfrm>
                <a:off x="6613" y="445"/>
                <a:ext cx="414" cy="432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4" name="Oval 15"/>
              <p:cNvSpPr>
                <a:spLocks/>
              </p:cNvSpPr>
              <p:nvPr/>
            </p:nvSpPr>
            <p:spPr bwMode="auto">
              <a:xfrm>
                <a:off x="872" y="2764"/>
                <a:ext cx="1640" cy="567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5" name="Line 16"/>
              <p:cNvSpPr>
                <a:spLocks noChangeShapeType="1"/>
              </p:cNvSpPr>
              <p:nvPr/>
            </p:nvSpPr>
            <p:spPr bwMode="auto">
              <a:xfrm>
                <a:off x="629" y="2906"/>
                <a:ext cx="340" cy="616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6" name="Line 17"/>
              <p:cNvSpPr>
                <a:spLocks noChangeShapeType="1"/>
              </p:cNvSpPr>
              <p:nvPr/>
            </p:nvSpPr>
            <p:spPr bwMode="auto">
              <a:xfrm>
                <a:off x="1937" y="4126"/>
                <a:ext cx="2696" cy="183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7" name="Line 18"/>
              <p:cNvSpPr>
                <a:spLocks noChangeShapeType="1"/>
              </p:cNvSpPr>
              <p:nvPr/>
            </p:nvSpPr>
            <p:spPr bwMode="auto">
              <a:xfrm rot="10800000" flipH="1">
                <a:off x="2430" y="1995"/>
                <a:ext cx="596" cy="430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grpSp>
            <p:nvGrpSpPr>
              <p:cNvPr id="4" name="Group 19"/>
              <p:cNvGrpSpPr>
                <a:grpSpLocks/>
              </p:cNvGrpSpPr>
              <p:nvPr/>
            </p:nvGrpSpPr>
            <p:grpSpPr bwMode="auto">
              <a:xfrm rot="10800000" flipH="1">
                <a:off x="2142" y="1864"/>
                <a:ext cx="885" cy="133"/>
                <a:chOff x="0" y="0"/>
                <a:chExt cx="885" cy="132"/>
              </a:xfrm>
            </p:grpSpPr>
            <p:sp>
              <p:nvSpPr>
                <p:cNvPr id="86" name="Freeform 20"/>
                <p:cNvSpPr>
                  <a:spLocks/>
                </p:cNvSpPr>
                <p:nvPr/>
              </p:nvSpPr>
              <p:spPr bwMode="auto">
                <a:xfrm>
                  <a:off x="782" y="2"/>
                  <a:ext cx="101" cy="130"/>
                </a:xfrm>
                <a:custGeom>
                  <a:avLst/>
                  <a:gdLst/>
                  <a:ahLst/>
                  <a:cxnLst>
                    <a:cxn ang="0">
                      <a:pos x="16615" y="0"/>
                    </a:cxn>
                    <a:cxn ang="0">
                      <a:pos x="0" y="21600"/>
                    </a:cxn>
                  </a:cxnLst>
                  <a:rect l="0" t="0" r="r" b="b"/>
                  <a:pathLst>
                    <a:path w="18351" h="21600">
                      <a:moveTo>
                        <a:pt x="16615" y="0"/>
                      </a:moveTo>
                      <a:cubicBezTo>
                        <a:pt x="21600" y="7405"/>
                        <a:pt x="15783" y="14968"/>
                        <a:pt x="0" y="21600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7" name="Auto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885" cy="130"/>
                </a:xfrm>
                <a:custGeom>
                  <a:avLst/>
                  <a:gdLst>
                    <a:gd name="T0" fmla="*/ 10800 w 21172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172" h="21600">
                      <a:moveTo>
                        <a:pt x="20944" y="0"/>
                      </a:moveTo>
                      <a:cubicBezTo>
                        <a:pt x="21600" y="7405"/>
                        <a:pt x="20834" y="14968"/>
                        <a:pt x="18756" y="21600"/>
                      </a:cubicBezTo>
                      <a:lnTo>
                        <a:pt x="0" y="5185"/>
                      </a:lnTo>
                      <a:close/>
                      <a:moveTo>
                        <a:pt x="20944" y="0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grpSp>
            <p:nvGrpSpPr>
              <p:cNvPr id="5" name="Group 22"/>
              <p:cNvGrpSpPr>
                <a:grpSpLocks/>
              </p:cNvGrpSpPr>
              <p:nvPr/>
            </p:nvGrpSpPr>
            <p:grpSpPr bwMode="auto">
              <a:xfrm flipH="1">
                <a:off x="3021" y="1894"/>
                <a:ext cx="462" cy="279"/>
                <a:chOff x="0" y="-1"/>
                <a:chExt cx="461" cy="279"/>
              </a:xfrm>
            </p:grpSpPr>
            <p:sp>
              <p:nvSpPr>
                <p:cNvPr id="84" name="Freeform 23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1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600" y="19837"/>
                    </a:cxn>
                  </a:cxnLst>
                  <a:rect l="0" t="0" r="r" b="b"/>
                  <a:pathLst>
                    <a:path w="21600" h="20092">
                      <a:moveTo>
                        <a:pt x="0" y="0"/>
                      </a:moveTo>
                      <a:cubicBezTo>
                        <a:pt x="8292" y="-1763"/>
                        <a:pt x="16429" y="5710"/>
                        <a:pt x="21600" y="19837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5" name="AutoShape 24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279"/>
                </a:xfrm>
                <a:custGeom>
                  <a:avLst/>
                  <a:gdLst>
                    <a:gd name="T0" fmla="*/ 10800 w 21600"/>
                    <a:gd name="T1" fmla="+- 0 10800 598"/>
                    <a:gd name="T2" fmla="*/ 10800 h 21002"/>
                  </a:gdLst>
                  <a:ahLst/>
                  <a:cxnLst>
                    <a:cxn ang="0">
                      <a:pos x="T0" y="T2"/>
                    </a:cxn>
                  </a:cxnLst>
                  <a:rect l="0" t="0" r="r" b="b"/>
                  <a:pathLst>
                    <a:path w="21600" h="21002">
                      <a:moveTo>
                        <a:pt x="0" y="101"/>
                      </a:moveTo>
                      <a:cubicBezTo>
                        <a:pt x="8292" y="-598"/>
                        <a:pt x="16429" y="2366"/>
                        <a:pt x="21600" y="7969"/>
                      </a:cubicBezTo>
                      <a:lnTo>
                        <a:pt x="2397" y="21002"/>
                      </a:lnTo>
                      <a:close/>
                      <a:moveTo>
                        <a:pt x="0" y="101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sp>
            <p:nvSpPr>
              <p:cNvPr id="80" name="Oval 25"/>
              <p:cNvSpPr>
                <a:spLocks/>
              </p:cNvSpPr>
              <p:nvPr/>
            </p:nvSpPr>
            <p:spPr bwMode="auto">
              <a:xfrm>
                <a:off x="617" y="2764"/>
                <a:ext cx="340" cy="195"/>
              </a:xfrm>
              <a:prstGeom prst="ellips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1" name="Line 26"/>
              <p:cNvSpPr>
                <a:spLocks noChangeShapeType="1"/>
              </p:cNvSpPr>
              <p:nvPr/>
            </p:nvSpPr>
            <p:spPr bwMode="auto">
              <a:xfrm>
                <a:off x="968" y="3522"/>
                <a:ext cx="968" cy="604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2" name="Line 27"/>
              <p:cNvSpPr>
                <a:spLocks noChangeShapeType="1"/>
              </p:cNvSpPr>
              <p:nvPr/>
            </p:nvSpPr>
            <p:spPr bwMode="auto">
              <a:xfrm>
                <a:off x="2433" y="2419"/>
                <a:ext cx="78" cy="565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3" name="Rectangle 28"/>
              <p:cNvSpPr>
                <a:spLocks/>
              </p:cNvSpPr>
              <p:nvPr/>
            </p:nvSpPr>
            <p:spPr bwMode="auto">
              <a:xfrm>
                <a:off x="3298" y="4310"/>
                <a:ext cx="1331" cy="398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TANDEMS</a:t>
                </a:r>
              </a:p>
            </p:txBody>
          </p:sp>
        </p:grpSp>
        <p:sp>
          <p:nvSpPr>
            <p:cNvPr id="88" name="Oval 29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FFFF3D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89" name="Oval 30"/>
            <p:cNvSpPr>
              <a:spLocks/>
            </p:cNvSpPr>
            <p:nvPr/>
          </p:nvSpPr>
          <p:spPr bwMode="auto">
            <a:xfrm>
              <a:off x="5162758" y="5300662"/>
              <a:ext cx="107950" cy="106363"/>
            </a:xfrm>
            <a:prstGeom prst="ellipse">
              <a:avLst/>
            </a:prstGeom>
            <a:solidFill>
              <a:srgbClr val="FD3FEB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90" name="Oval 31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5DA7F1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pic>
          <p:nvPicPr>
            <p:cNvPr id="92" name="Picture 36"/>
            <p:cNvPicPr>
              <a:picLocks noChangeArrowheads="1"/>
            </p:cNvPicPr>
            <p:nvPr/>
          </p:nvPicPr>
          <p:blipFill>
            <a:blip r:embed="rId3"/>
            <a:srcRect l="2487" t="18503" b="3085"/>
            <a:stretch>
              <a:fillRect/>
            </a:stretch>
          </p:blipFill>
          <p:spPr bwMode="auto">
            <a:xfrm>
              <a:off x="2927221" y="2225648"/>
              <a:ext cx="1438612" cy="101761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</p:pic>
        <p:pic>
          <p:nvPicPr>
            <p:cNvPr id="93" name="Picture 4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833" y="1581150"/>
              <a:ext cx="1514475" cy="120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68"/>
            <p:cNvGrpSpPr/>
            <p:nvPr/>
          </p:nvGrpSpPr>
          <p:grpSpPr>
            <a:xfrm>
              <a:off x="4215228" y="3340828"/>
              <a:ext cx="2772153" cy="688306"/>
              <a:chOff x="4421395" y="3539266"/>
              <a:chExt cx="2772153" cy="688306"/>
            </a:xfrm>
          </p:grpSpPr>
          <p:sp>
            <p:nvSpPr>
              <p:cNvPr id="95" name="TextBox 94"/>
              <p:cNvSpPr txBox="1"/>
              <p:nvPr/>
            </p:nvSpPr>
            <p:spPr>
              <a:xfrm>
                <a:off x="5149595" y="3539266"/>
                <a:ext cx="2043953" cy="688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dirty="0" smtClean="0">
                    <a:solidFill>
                      <a:srgbClr val="FFC000"/>
                    </a:solidFill>
                    <a:latin typeface="Comic Sans MS" pitchFamily="66" charset="0"/>
                  </a:rPr>
                  <a:t>ERL Test Facility </a:t>
                </a:r>
                <a:endParaRPr lang="en-US" dirty="0">
                  <a:solidFill>
                    <a:srgbClr val="FFC000"/>
                  </a:solidFill>
                  <a:latin typeface="Comic Sans MS" pitchFamily="66" charset="0"/>
                </a:endParaRPr>
              </a:p>
            </p:txBody>
          </p:sp>
          <p:cxnSp>
            <p:nvCxnSpPr>
              <p:cNvPr id="96" name="Straight Arrow Connector 95"/>
              <p:cNvCxnSpPr/>
              <p:nvPr/>
            </p:nvCxnSpPr>
            <p:spPr>
              <a:xfrm rot="10800000" flipV="1">
                <a:off x="4421395" y="3722146"/>
                <a:ext cx="731518" cy="53788"/>
              </a:xfrm>
              <a:prstGeom prst="straightConnector1">
                <a:avLst/>
              </a:prstGeom>
              <a:ln w="38100">
                <a:solidFill>
                  <a:srgbClr val="DD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Rectangle 14"/>
            <p:cNvSpPr>
              <a:spLocks/>
            </p:cNvSpPr>
            <p:nvPr/>
          </p:nvSpPr>
          <p:spPr bwMode="auto">
            <a:xfrm>
              <a:off x="7271545" y="2071422"/>
              <a:ext cx="462174" cy="481731"/>
            </a:xfrm>
            <a:prstGeom prst="rect">
              <a:avLst/>
            </a:prstGeom>
            <a:noFill/>
            <a:ln w="25400" cap="flat">
              <a:solidFill>
                <a:srgbClr val="FFCC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101" name="Rectangle 5"/>
            <p:cNvSpPr>
              <a:spLocks/>
            </p:cNvSpPr>
            <p:nvPr/>
          </p:nvSpPr>
          <p:spPr bwMode="auto">
            <a:xfrm>
              <a:off x="7389638" y="2137603"/>
              <a:ext cx="397127" cy="288826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FBD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RF</a:t>
              </a:r>
              <a:endParaRPr lang="en-US" sz="1500" dirty="0">
                <a:solidFill>
                  <a:srgbClr val="FFFB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2" name="Rectangle 9"/>
            <p:cNvSpPr>
              <a:spLocks/>
            </p:cNvSpPr>
            <p:nvPr/>
          </p:nvSpPr>
          <p:spPr bwMode="auto">
            <a:xfrm>
              <a:off x="60418" y="3822178"/>
              <a:ext cx="1228445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BOOSTER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3" name="Rectangle 9"/>
            <p:cNvSpPr>
              <a:spLocks/>
            </p:cNvSpPr>
            <p:nvPr/>
          </p:nvSpPr>
          <p:spPr bwMode="auto">
            <a:xfrm rot="1438343">
              <a:off x="142750" y="3135452"/>
              <a:ext cx="664267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LINAC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4" name="Line 10"/>
            <p:cNvSpPr>
              <a:spLocks noChangeShapeType="1"/>
            </p:cNvSpPr>
            <p:nvPr/>
          </p:nvSpPr>
          <p:spPr bwMode="auto">
            <a:xfrm>
              <a:off x="71646" y="3330575"/>
              <a:ext cx="733425" cy="3238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5" name="Line 11"/>
            <p:cNvSpPr>
              <a:spLocks noChangeShapeType="1"/>
            </p:cNvSpPr>
            <p:nvPr/>
          </p:nvSpPr>
          <p:spPr bwMode="auto">
            <a:xfrm rot="855002" flipV="1">
              <a:off x="809833" y="3578225"/>
              <a:ext cx="26988" cy="793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6" name="Line 12"/>
            <p:cNvSpPr>
              <a:spLocks noChangeShapeType="1"/>
            </p:cNvSpPr>
            <p:nvPr/>
          </p:nvSpPr>
          <p:spPr bwMode="auto">
            <a:xfrm>
              <a:off x="860633" y="357505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7" name="Line 13"/>
            <p:cNvSpPr>
              <a:spLocks noChangeShapeType="1"/>
            </p:cNvSpPr>
            <p:nvPr/>
          </p:nvSpPr>
          <p:spPr bwMode="auto">
            <a:xfrm rot="855002" flipV="1">
              <a:off x="-56942" y="3290887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 rot="855002" flipV="1">
              <a:off x="-161717" y="3238500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9" name="Line 15"/>
            <p:cNvSpPr>
              <a:spLocks noChangeShapeType="1"/>
            </p:cNvSpPr>
            <p:nvPr/>
          </p:nvSpPr>
          <p:spPr bwMode="auto">
            <a:xfrm rot="20858678">
              <a:off x="-161717" y="3328987"/>
              <a:ext cx="92075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0" name="Line 16"/>
            <p:cNvSpPr>
              <a:spLocks noChangeShapeType="1"/>
            </p:cNvSpPr>
            <p:nvPr/>
          </p:nvSpPr>
          <p:spPr bwMode="auto">
            <a:xfrm rot="21230221">
              <a:off x="-6142" y="3246437"/>
              <a:ext cx="109538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1" name="Line 66"/>
            <p:cNvSpPr>
              <a:spLocks noChangeShapeType="1"/>
            </p:cNvSpPr>
            <p:nvPr/>
          </p:nvSpPr>
          <p:spPr bwMode="auto">
            <a:xfrm>
              <a:off x="630446" y="3543300"/>
              <a:ext cx="220662" cy="100012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500271" y="3457575"/>
              <a:ext cx="246062" cy="107950"/>
            </a:xfrm>
            <a:custGeom>
              <a:avLst/>
              <a:gdLst>
                <a:gd name="T0" fmla="*/ 0 w 126"/>
                <a:gd name="T1" fmla="*/ 2147483647 h 67"/>
                <a:gd name="T2" fmla="*/ 2147483647 w 126"/>
                <a:gd name="T3" fmla="*/ 2147483647 h 67"/>
                <a:gd name="T4" fmla="*/ 2147483647 w 126"/>
                <a:gd name="T5" fmla="*/ 2147483647 h 67"/>
                <a:gd name="T6" fmla="*/ 2147483647 w 126"/>
                <a:gd name="T7" fmla="*/ 0 h 67"/>
                <a:gd name="T8" fmla="*/ 0 w 126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67"/>
                <a:gd name="T17" fmla="*/ 126 w 12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67">
                  <a:moveTo>
                    <a:pt x="0" y="24"/>
                  </a:moveTo>
                  <a:lnTo>
                    <a:pt x="93" y="67"/>
                  </a:lnTo>
                  <a:lnTo>
                    <a:pt x="126" y="45"/>
                  </a:lnTo>
                  <a:lnTo>
                    <a:pt x="3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FF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3" name="Text Box 70"/>
            <p:cNvSpPr txBox="1">
              <a:spLocks noChangeArrowheads="1"/>
            </p:cNvSpPr>
            <p:nvPr/>
          </p:nvSpPr>
          <p:spPr bwMode="auto">
            <a:xfrm>
              <a:off x="744316" y="3272696"/>
              <a:ext cx="544547" cy="344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500" dirty="0">
                  <a:solidFill>
                    <a:srgbClr val="FFC000"/>
                  </a:solidFill>
                </a:rPr>
                <a:t>EBIS</a:t>
              </a:r>
            </a:p>
          </p:txBody>
        </p:sp>
      </p:grpSp>
      <p:sp>
        <p:nvSpPr>
          <p:cNvPr id="11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Date Placeholder 5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114" name="Slide Number Placeholder 11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  <p:sp>
        <p:nvSpPr>
          <p:cNvPr id="117" name="Footer Placeholder 1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1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RHIC site @ BNL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Box 2"/>
          <p:cNvSpPr txBox="1">
            <a:spLocks noChangeArrowheads="1"/>
          </p:cNvSpPr>
          <p:nvPr/>
        </p:nvSpPr>
        <p:spPr bwMode="auto">
          <a:xfrm>
            <a:off x="220437" y="3569280"/>
            <a:ext cx="4390706" cy="24489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Some of the new detector’s features: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Hermetic Central Tracking Detector (Si pixels)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 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Preshower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 </a:t>
            </a:r>
            <a:r>
              <a:rPr lang="en-US" sz="17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7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Very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latin typeface="Times New Roman" charset="0"/>
              </a:rPr>
              <a:t>Roman </a:t>
            </a:r>
            <a:r>
              <a:rPr lang="en-GB" sz="1700" dirty="0">
                <a:latin typeface="Times New Roman" charset="0"/>
              </a:rPr>
              <a:t>pots</a:t>
            </a:r>
            <a:r>
              <a:rPr lang="en-GB" sz="1700" dirty="0" smtClean="0">
                <a:latin typeface="Times New Roman" charset="0"/>
              </a:rPr>
              <a:t> from the early beginning (and with excellent acceptance)</a:t>
            </a:r>
            <a:endParaRPr lang="en-GB" sz="1700" dirty="0">
              <a:latin typeface="Times New Roman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collider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1143" y="3876640"/>
            <a:ext cx="4519167" cy="2257459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Can scan over a wide phase space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Very high luminosity</a:t>
            </a: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  </a:t>
            </a:r>
          </a:p>
        </p:txBody>
      </p:sp>
      <p:pic>
        <p:nvPicPr>
          <p:cNvPr id="8" name="Picture 11" descr="EIC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83" y="842031"/>
            <a:ext cx="729101" cy="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35"/>
          <p:cNvGrpSpPr/>
          <p:nvPr/>
        </p:nvGrpSpPr>
        <p:grpSpPr>
          <a:xfrm>
            <a:off x="1995572" y="746224"/>
            <a:ext cx="2728827" cy="2003588"/>
            <a:chOff x="5653172" y="746224"/>
            <a:chExt cx="2728827" cy="2003588"/>
          </a:xfrm>
        </p:grpSpPr>
        <p:grpSp>
          <p:nvGrpSpPr>
            <p:cNvPr id="9" name="Group 137"/>
            <p:cNvGrpSpPr/>
            <p:nvPr/>
          </p:nvGrpSpPr>
          <p:grpSpPr>
            <a:xfrm>
              <a:off x="5653172" y="746224"/>
              <a:ext cx="2728827" cy="2003588"/>
              <a:chOff x="5653172" y="735462"/>
              <a:chExt cx="2728827" cy="2003588"/>
            </a:xfrm>
          </p:grpSpPr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53172" y="1106302"/>
                <a:ext cx="2728827" cy="1632748"/>
              </a:xfrm>
              <a:prstGeom prst="rect">
                <a:avLst/>
              </a:prstGeom>
            </p:spPr>
          </p:pic>
          <p:sp>
            <p:nvSpPr>
              <p:cNvPr id="137" name="TextBox 136"/>
              <p:cNvSpPr txBox="1"/>
              <p:nvPr/>
            </p:nvSpPr>
            <p:spPr>
              <a:xfrm>
                <a:off x="5841053" y="735462"/>
                <a:ext cx="245207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EIC/</a:t>
                </a:r>
                <a:r>
                  <a:rPr lang="en-US" dirty="0" err="1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eRHIC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detector</a:t>
                </a:r>
              </a:p>
              <a:p>
                <a:endParaRPr lang="en-US" dirty="0"/>
              </a:p>
            </p:txBody>
          </p:sp>
        </p:grpSp>
        <p:sp>
          <p:nvSpPr>
            <p:cNvPr id="131" name="TextBox 27"/>
            <p:cNvSpPr txBox="1">
              <a:spLocks noChangeArrowheads="1"/>
            </p:cNvSpPr>
            <p:nvPr/>
          </p:nvSpPr>
          <p:spPr bwMode="auto">
            <a:xfrm rot="5400000">
              <a:off x="7277718" y="1666371"/>
              <a:ext cx="844636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FORWARD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32" name="TextBox 28"/>
            <p:cNvSpPr txBox="1">
              <a:spLocks noChangeArrowheads="1"/>
            </p:cNvSpPr>
            <p:nvPr/>
          </p:nvSpPr>
          <p:spPr bwMode="auto">
            <a:xfrm rot="16200000">
              <a:off x="5549845" y="1670402"/>
              <a:ext cx="527417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REAR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188508" y="2295312"/>
            <a:ext cx="195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General properties: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Hermetic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Asymmetric</a:t>
            </a:r>
          </a:p>
          <a:p>
            <a:endParaRPr lang="en-US" dirty="0"/>
          </a:p>
        </p:txBody>
      </p:sp>
      <p:pic>
        <p:nvPicPr>
          <p:cNvPr id="138" name="Picture 137" descr="eRHIC_lumi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59692" y="750967"/>
            <a:ext cx="3749015" cy="315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7" grpId="0" animBg="1"/>
      <p:bldP spid="1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7" name="Picture 6" descr="plot-BCA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19677" y="2584853"/>
            <a:ext cx="9144001" cy="39052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028" y="1094648"/>
            <a:ext cx="47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Electron and photon clusters are often very close! </a:t>
            </a:r>
            <a:endParaRPr lang="en-US" dirty="0" smtClean="0">
              <a:solidFill>
                <a:srgbClr val="00009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dirty="0" smtClean="0">
                <a:solidFill>
                  <a:srgbClr val="000090"/>
                </a:solidFill>
              </a:rPr>
              <a:t>can affect the phi distribution reconstruction! </a:t>
            </a:r>
            <a:endParaRPr lang="en-US" dirty="0"/>
          </a:p>
        </p:txBody>
      </p:sp>
      <p:sp>
        <p:nvSpPr>
          <p:cNvPr id="13" name="Notched Right Arrow 12"/>
          <p:cNvSpPr/>
          <p:nvPr/>
        </p:nvSpPr>
        <p:spPr>
          <a:xfrm>
            <a:off x="4646853" y="1344261"/>
            <a:ext cx="1016000" cy="431800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83251" y="986693"/>
            <a:ext cx="3460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Crucial!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Our </a:t>
            </a:r>
            <a:r>
              <a:rPr lang="en-US" dirty="0" err="1" smtClean="0">
                <a:solidFill>
                  <a:srgbClr val="000090"/>
                </a:solidFill>
              </a:rPr>
              <a:t>em</a:t>
            </a:r>
            <a:r>
              <a:rPr lang="en-US" dirty="0" smtClean="0">
                <a:solidFill>
                  <a:srgbClr val="000090"/>
                </a:solidFill>
              </a:rPr>
              <a:t> cal must distinguish two clusters within the order of 1 deg</a:t>
            </a:r>
          </a:p>
          <a:p>
            <a:pPr algn="ctr"/>
            <a:r>
              <a:rPr lang="en-US" i="1" dirty="0" smtClean="0">
                <a:solidFill>
                  <a:srgbClr val="000090"/>
                </a:solidFill>
              </a:rPr>
              <a:t>More studies on-going…</a:t>
            </a:r>
            <a:endParaRPr lang="en-US" i="1" dirty="0">
              <a:solidFill>
                <a:srgbClr val="00009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extraction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95600" y="1063570"/>
            <a:ext cx="6242930" cy="5207761"/>
            <a:chOff x="2365375" y="-25400"/>
            <a:chExt cx="8235950" cy="6858000"/>
          </a:xfrm>
        </p:grpSpPr>
        <p:pic>
          <p:nvPicPr>
            <p:cNvPr id="10" name="Picture 9" descr="Screen shot 2012-07-19 at 6.15.33 P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8075" y="-25400"/>
              <a:ext cx="822325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378075" y="4191000"/>
              <a:ext cx="377825" cy="2336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65375" y="409520"/>
              <a:ext cx="377825" cy="64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223500" y="6330950"/>
              <a:ext cx="377825" cy="501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38100" y="693747"/>
          <a:ext cx="3200400" cy="561975"/>
        </p:xfrm>
        <a:graphic>
          <a:graphicData uri="http://schemas.openxmlformats.org/presentationml/2006/ole">
            <p:oleObj spid="_x0000_s323586" name="Equation" r:id="rId4" imgW="2171700" imgH="381000" progId="Equation.3">
              <p:embed/>
            </p:oleObj>
          </a:graphicData>
        </a:graphic>
      </p:graphicFrame>
      <p:graphicFrame>
        <p:nvGraphicFramePr>
          <p:cNvPr id="323587" name="Object 3"/>
          <p:cNvGraphicFramePr>
            <a:graphicFrameLocks noChangeAspect="1"/>
          </p:cNvGraphicFramePr>
          <p:nvPr/>
        </p:nvGraphicFramePr>
        <p:xfrm>
          <a:off x="927100" y="1393835"/>
          <a:ext cx="1422400" cy="355600"/>
        </p:xfrm>
        <a:graphic>
          <a:graphicData uri="http://schemas.openxmlformats.org/presentationml/2006/ole">
            <p:oleObj spid="_x0000_s323587" name="Equation" r:id="rId5" imgW="965200" imgH="24130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100" y="1381135"/>
            <a:ext cx="8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where: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051" y="1942068"/>
            <a:ext cx="304814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Strategy:</a:t>
            </a:r>
          </a:p>
          <a:p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Measure the reduced cross section</a:t>
            </a: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Extract the y</a:t>
            </a:r>
            <a:r>
              <a:rPr lang="en-US" b="1" baseline="30000" dirty="0" smtClean="0">
                <a:cs typeface="Comic Sans MS"/>
              </a:rPr>
              <a:t>2</a:t>
            </a:r>
            <a:r>
              <a:rPr lang="en-US" b="1" dirty="0" smtClean="0">
                <a:cs typeface="Comic Sans MS"/>
              </a:rPr>
              <a:t>/Y</a:t>
            </a:r>
            <a:r>
              <a:rPr lang="en-US" b="1" baseline="30000" dirty="0" smtClean="0">
                <a:cs typeface="Comic Sans MS"/>
              </a:rPr>
              <a:t>+ </a:t>
            </a:r>
            <a:r>
              <a:rPr lang="en-US" b="1" dirty="0" smtClean="0">
                <a:cs typeface="Comic Sans MS"/>
              </a:rPr>
              <a:t>slope fir </a:t>
            </a:r>
            <a:r>
              <a:rPr lang="en-US" b="1" dirty="0" err="1" smtClean="0">
                <a:cs typeface="Comic Sans MS"/>
              </a:rPr>
              <a:t>dufferebt</a:t>
            </a:r>
            <a:r>
              <a:rPr lang="en-US" b="1" dirty="0" smtClean="0">
                <a:cs typeface="Comic Sans MS"/>
              </a:rPr>
              <a:t> </a:t>
            </a:r>
            <a:r>
              <a:rPr lang="en-US" b="1" dirty="0" err="1" smtClean="0">
                <a:cs typeface="Comic Sans MS"/>
              </a:rPr>
              <a:t>s</a:t>
            </a:r>
            <a:r>
              <a:rPr lang="en-US" b="1" dirty="0" smtClean="0">
                <a:cs typeface="Comic Sans MS"/>
              </a:rPr>
              <a:t> at </a:t>
            </a:r>
            <a:r>
              <a:rPr lang="en-US" b="1" dirty="0" err="1" smtClean="0">
                <a:cs typeface="Comic Sans MS"/>
              </a:rPr>
              <a:t>fuxed</a:t>
            </a:r>
            <a:r>
              <a:rPr lang="en-US" b="1" dirty="0" smtClean="0">
                <a:cs typeface="Comic Sans MS"/>
              </a:rPr>
              <a:t> x,Q</a:t>
            </a:r>
            <a:r>
              <a:rPr lang="en-US" b="1" baseline="30000" dirty="0" smtClean="0">
                <a:cs typeface="Comic Sans MS"/>
              </a:rPr>
              <a:t>2</a:t>
            </a:r>
            <a:endParaRPr lang="en-US" b="1" baseline="30000" dirty="0">
              <a:cs typeface="Comic Sans M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51" y="3924995"/>
            <a:ext cx="31116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Plot based on </a:t>
            </a:r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stage 1:</a:t>
            </a: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5+100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5+250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5+325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288925" indent="-288925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Statistical errors (included) are negligible</a:t>
            </a:r>
          </a:p>
          <a:p>
            <a:pPr marL="746125" lvl="1" indent="-288925"/>
            <a:endParaRPr lang="en-US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t="11996"/>
          <a:stretch>
            <a:fillRect/>
          </a:stretch>
        </p:blipFill>
        <p:spPr>
          <a:xfrm>
            <a:off x="120650" y="2963213"/>
            <a:ext cx="8902700" cy="3297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Structure functions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0752" y="863640"/>
            <a:ext cx="395595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Extensive program carried at HERA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F</a:t>
            </a:r>
            <a:r>
              <a:rPr lang="en-US" sz="1600" b="1" baseline="-25000" dirty="0" smtClean="0">
                <a:cs typeface="Symbol" charset="2"/>
              </a:rPr>
              <a:t>2 </a:t>
            </a:r>
            <a:r>
              <a:rPr lang="en-US" sz="1600" b="1" dirty="0" smtClean="0">
                <a:cs typeface="Symbol" charset="2"/>
              </a:rPr>
              <a:t>precisely measured in a large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range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At low-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gluons dominate</a:t>
            </a:r>
            <a:endParaRPr lang="en-US" sz="1600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pic>
        <p:nvPicPr>
          <p:cNvPr id="12" name="Picture 11" descr="DESY-09-158_18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411875" y="1971636"/>
            <a:ext cx="2798626" cy="2537026"/>
          </a:xfrm>
          <a:prstGeom prst="rect">
            <a:avLst/>
          </a:prstGeom>
        </p:spPr>
      </p:pic>
      <p:pic>
        <p:nvPicPr>
          <p:cNvPr id="13" name="Picture 12" descr="DESY-09-158_18b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097787" y="1993916"/>
            <a:ext cx="2761760" cy="2503606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942841" y="4942530"/>
          <a:ext cx="3201159" cy="561607"/>
        </p:xfrm>
        <a:graphic>
          <a:graphicData uri="http://schemas.openxmlformats.org/presentationml/2006/ole">
            <p:oleObj spid="_x0000_s429058" name="Equation" r:id="rId7" imgW="2171700" imgH="381000" progId="Equation.3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421502" y="5009370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Reduced cross section:</a:t>
            </a:r>
            <a:endParaRPr lang="en-US" dirty="0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/>
        </p:nvGraphicFramePr>
        <p:xfrm>
          <a:off x="6113842" y="4343400"/>
          <a:ext cx="2414587" cy="636588"/>
        </p:xfrm>
        <a:graphic>
          <a:graphicData uri="http://schemas.openxmlformats.org/presentationml/2006/ole">
            <p:oleObj spid="_x0000_s429059" name="Equation" r:id="rId8" imgW="1638300" imgH="43180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421502" y="4432520"/>
            <a:ext cx="254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cross section:</a:t>
            </a:r>
            <a:endParaRPr lang="en-US" dirty="0"/>
          </a:p>
        </p:txBody>
      </p:sp>
      <p:grpSp>
        <p:nvGrpSpPr>
          <p:cNvPr id="2" name="Group 17"/>
          <p:cNvGrpSpPr/>
          <p:nvPr/>
        </p:nvGrpSpPr>
        <p:grpSpPr>
          <a:xfrm>
            <a:off x="177800" y="711200"/>
            <a:ext cx="3333888" cy="3341578"/>
            <a:chOff x="177800" y="990600"/>
            <a:chExt cx="3333888" cy="3341578"/>
          </a:xfrm>
        </p:grpSpPr>
        <p:pic>
          <p:nvPicPr>
            <p:cNvPr id="14" name="Picture 13" descr="imm2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9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177800" y="998290"/>
              <a:ext cx="3333888" cy="333388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0500" y="990600"/>
              <a:ext cx="4836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~F</a:t>
              </a:r>
              <a:r>
                <a:rPr lang="en-US" b="1" baseline="-25000" dirty="0" smtClean="0"/>
                <a:t>2</a:t>
              </a:r>
              <a:endParaRPr lang="en-US" b="1" baseline="-25000" dirty="0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" y="4271963"/>
            <a:ext cx="1701800" cy="170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8023" y="973010"/>
            <a:ext cx="5251638" cy="4066084"/>
            <a:chOff x="155974" y="1214310"/>
            <a:chExt cx="5251638" cy="4066084"/>
          </a:xfrm>
        </p:grpSpPr>
        <p:pic>
          <p:nvPicPr>
            <p:cNvPr id="16" name="Picture 15" descr="DisplayFLvsXloopQ2_Djangoh_Off_On_Sys01RadCorOff.pdf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3"/>
                <a:srcRect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4"/>
                <a:srcRect/>
                <a:stretch>
                  <a:fillRect/>
                </a:stretch>
              </p:blipFill>
            </mc:Fallback>
          </mc:AlternateContent>
          <p:spPr>
            <a:xfrm>
              <a:off x="155974" y="1214310"/>
              <a:ext cx="5251638" cy="406608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067208" y="1379410"/>
              <a:ext cx="1846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04073" y="790931"/>
            <a:ext cx="3042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5211762" y="850900"/>
          <a:ext cx="2682875" cy="431800"/>
        </p:xfrm>
        <a:graphic>
          <a:graphicData uri="http://schemas.openxmlformats.org/presentationml/2006/ole">
            <p:oleObj spid="_x0000_s430082" name="Equation" r:id="rId5" imgW="1498600" imgH="24130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00600" y="1397000"/>
            <a:ext cx="4394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</a:t>
            </a:r>
            <a:r>
              <a:rPr lang="en-US" b="1" baseline="-25000" dirty="0" smtClean="0">
                <a:solidFill>
                  <a:srgbClr val="0000FF"/>
                </a:solidFill>
              </a:rPr>
              <a:t>L</a:t>
            </a:r>
            <a:r>
              <a:rPr lang="en-US" b="1" dirty="0" smtClean="0">
                <a:solidFill>
                  <a:srgbClr val="0000FF"/>
                </a:solidFill>
              </a:rPr>
              <a:t> can probe the gluons at low-</a:t>
            </a:r>
            <a:r>
              <a:rPr lang="en-US" b="1" dirty="0" err="1" smtClean="0">
                <a:solidFill>
                  <a:srgbClr val="0000FF"/>
                </a:solidFill>
              </a:rPr>
              <a:t>x</a:t>
            </a:r>
            <a:r>
              <a:rPr lang="en-US" b="1" dirty="0" smtClean="0">
                <a:solidFill>
                  <a:srgbClr val="0000FF"/>
                </a:solidFill>
              </a:rPr>
              <a:t> and is sensitive to non-linear (“twist”) effects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7810" y="4953000"/>
            <a:ext cx="8839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Important:</a:t>
            </a:r>
          </a:p>
          <a:p>
            <a:endParaRPr lang="en-US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The wide rage in beam energy of </a:t>
            </a:r>
            <a:r>
              <a:rPr lang="en-US" b="1" dirty="0" err="1" smtClean="0"/>
              <a:t>eRHIC</a:t>
            </a:r>
            <a:r>
              <a:rPr lang="en-US" b="1" dirty="0" smtClean="0"/>
              <a:t> is essential for a precise F</a:t>
            </a:r>
            <a:r>
              <a:rPr lang="en-US" b="1" baseline="-25000" dirty="0" smtClean="0"/>
              <a:t>L</a:t>
            </a:r>
            <a:r>
              <a:rPr lang="en-US" b="1" dirty="0" smtClean="0"/>
              <a:t> measurement </a:t>
            </a: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F</a:t>
            </a:r>
            <a:r>
              <a:rPr lang="en-US" b="1" baseline="-25000" dirty="0" smtClean="0"/>
              <a:t>L</a:t>
            </a:r>
            <a:r>
              <a:rPr lang="en-US" b="1" dirty="0" smtClean="0"/>
              <a:t> can probe the saturation regime in </a:t>
            </a:r>
            <a:r>
              <a:rPr lang="en-US" b="1" dirty="0" err="1" smtClean="0"/>
              <a:t>eA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00FF"/>
                </a:solidFill>
              </a:rPr>
              <a:t>(see M. Lamont’s talk)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4650967" y="2032001"/>
            <a:ext cx="4543834" cy="3264187"/>
            <a:chOff x="4650967" y="2032001"/>
            <a:chExt cx="4543834" cy="3264187"/>
          </a:xfrm>
        </p:grpSpPr>
        <p:pic>
          <p:nvPicPr>
            <p:cNvPr id="21" name="Picture 20" descr="H1prelim-10-044.figfl_allfits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6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4650967" y="2032001"/>
              <a:ext cx="4490447" cy="292235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2" name="Rectangle 21"/>
            <p:cNvSpPr/>
            <p:nvPr/>
          </p:nvSpPr>
          <p:spPr>
            <a:xfrm>
              <a:off x="4800600" y="4711412"/>
              <a:ext cx="4394201" cy="584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/>
                <a:t>HERA had only two lower-energy high statistics runs -&gt; bad for F</a:t>
              </a:r>
              <a:r>
                <a:rPr lang="en-US" sz="1600" b="1" baseline="-25000" dirty="0" smtClean="0"/>
                <a:t>L</a:t>
              </a:r>
              <a:r>
                <a:rPr lang="en-US" sz="1600" b="1" dirty="0" smtClean="0"/>
                <a:t> extraction</a:t>
              </a:r>
              <a:endParaRPr lang="en-US" sz="1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6" name="Picture 5" descr="x-q2-tmd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15900" y="768350"/>
            <a:ext cx="8204200" cy="5854700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Sievers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present and future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/>
        </p:nvGraphicFramePr>
        <p:xfrm>
          <a:off x="5930900" y="1399926"/>
          <a:ext cx="2616200" cy="456478"/>
        </p:xfrm>
        <a:graphic>
          <a:graphicData uri="http://schemas.openxmlformats.org/presentationml/2006/ole">
            <p:oleObj spid="_x0000_s436226" name="Equation" r:id="rId3" imgW="1092200" imgH="190500" progId="Equation.3">
              <p:embed/>
            </p:oleObj>
          </a:graphicData>
        </a:graphic>
      </p:graphicFrame>
      <p:sp>
        <p:nvSpPr>
          <p:cNvPr id="71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80"/>
          <p:cNvGrpSpPr/>
          <p:nvPr/>
        </p:nvGrpSpPr>
        <p:grpSpPr>
          <a:xfrm>
            <a:off x="4495800" y="1517969"/>
            <a:ext cx="2476500" cy="2285346"/>
            <a:chOff x="4635500" y="2470469"/>
            <a:chExt cx="2476500" cy="2285346"/>
          </a:xfrm>
        </p:grpSpPr>
        <p:sp>
          <p:nvSpPr>
            <p:cNvPr id="72" name="Right Brace 71"/>
            <p:cNvSpPr/>
            <p:nvPr/>
          </p:nvSpPr>
          <p:spPr>
            <a:xfrm>
              <a:off x="4635500" y="2470469"/>
              <a:ext cx="406400" cy="2285346"/>
            </a:xfrm>
            <a:prstGeom prst="rightBrace">
              <a:avLst>
                <a:gd name="adj1" fmla="val 89583"/>
                <a:gd name="adj2" fmla="val 5055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81600" y="3231571"/>
              <a:ext cx="193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Measure a pair of </a:t>
              </a:r>
              <a:r>
                <a:rPr lang="en-US" b="1" dirty="0" smtClean="0">
                  <a:solidFill>
                    <a:srgbClr val="FF0000"/>
                  </a:solidFill>
                </a:rPr>
                <a:t>D</a:t>
              </a:r>
              <a:r>
                <a:rPr lang="en-US" b="1" dirty="0" smtClean="0">
                  <a:solidFill>
                    <a:srgbClr val="0000FF"/>
                  </a:solidFill>
                </a:rPr>
                <a:t> mesons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5410200" y="848639"/>
            <a:ext cx="3777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Measurement of the </a:t>
            </a:r>
            <a:r>
              <a:rPr lang="en-US" sz="2000" b="1" dirty="0" smtClean="0">
                <a:solidFill>
                  <a:srgbClr val="FF0000"/>
                </a:solidFill>
              </a:rPr>
              <a:t>charm</a:t>
            </a:r>
            <a:r>
              <a:rPr lang="en-US" sz="2000" b="1" dirty="0" smtClean="0">
                <a:solidFill>
                  <a:srgbClr val="0000FF"/>
                </a:solidFill>
              </a:rPr>
              <a:t> decay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772137" y="3811235"/>
            <a:ext cx="1637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k</a:t>
            </a:r>
            <a:r>
              <a:rPr lang="en-US" b="1" baseline="-25000" dirty="0" smtClean="0"/>
              <a:t>⊥</a:t>
            </a:r>
            <a:r>
              <a:rPr lang="en-US" b="1" dirty="0" smtClean="0"/>
              <a:t> = |k</a:t>
            </a:r>
            <a:r>
              <a:rPr lang="en-US" b="1" baseline="-25000" dirty="0" smtClean="0"/>
              <a:t>1T</a:t>
            </a:r>
            <a:r>
              <a:rPr lang="en-US" b="1" dirty="0" smtClean="0"/>
              <a:t> + k</a:t>
            </a:r>
            <a:r>
              <a:rPr lang="en-US" b="1" baseline="-25000" dirty="0" smtClean="0"/>
              <a:t>2T</a:t>
            </a:r>
            <a:r>
              <a:rPr lang="en-US" b="1" dirty="0" smtClean="0"/>
              <a:t>|</a:t>
            </a:r>
            <a:endParaRPr lang="en-US" b="1" dirty="0"/>
          </a:p>
        </p:txBody>
      </p:sp>
      <p:grpSp>
        <p:nvGrpSpPr>
          <p:cNvPr id="6" name="Group 79"/>
          <p:cNvGrpSpPr/>
          <p:nvPr/>
        </p:nvGrpSpPr>
        <p:grpSpPr>
          <a:xfrm>
            <a:off x="330201" y="835939"/>
            <a:ext cx="3873500" cy="3159962"/>
            <a:chOff x="368300" y="1674139"/>
            <a:chExt cx="4157479" cy="3486204"/>
          </a:xfrm>
        </p:grpSpPr>
        <p:grpSp>
          <p:nvGrpSpPr>
            <p:cNvPr id="7" name="Group 69"/>
            <p:cNvGrpSpPr/>
            <p:nvPr/>
          </p:nvGrpSpPr>
          <p:grpSpPr>
            <a:xfrm>
              <a:off x="368300" y="1674139"/>
              <a:ext cx="4157479" cy="3486204"/>
              <a:chOff x="368300" y="1001039"/>
              <a:chExt cx="4157479" cy="3486204"/>
            </a:xfrm>
          </p:grpSpPr>
          <p:grpSp>
            <p:nvGrpSpPr>
              <p:cNvPr id="10" name="Group 62"/>
              <p:cNvGrpSpPr/>
              <p:nvPr/>
            </p:nvGrpSpPr>
            <p:grpSpPr>
              <a:xfrm>
                <a:off x="609600" y="1346201"/>
                <a:ext cx="3916179" cy="2777357"/>
                <a:chOff x="457200" y="787400"/>
                <a:chExt cx="5219700" cy="3454400"/>
              </a:xfrm>
            </p:grpSpPr>
            <p:grpSp>
              <p:nvGrpSpPr>
                <p:cNvPr id="12" name="Group 61"/>
                <p:cNvGrpSpPr/>
                <p:nvPr/>
              </p:nvGrpSpPr>
              <p:grpSpPr>
                <a:xfrm>
                  <a:off x="457200" y="787400"/>
                  <a:ext cx="1888009" cy="549579"/>
                  <a:chOff x="457200" y="787400"/>
                  <a:chExt cx="1888009" cy="549579"/>
                </a:xfrm>
              </p:grpSpPr>
              <p:cxnSp>
                <p:nvCxnSpPr>
                  <p:cNvPr id="8" name="Straight Arrow Connector 7"/>
                  <p:cNvCxnSpPr/>
                  <p:nvPr/>
                </p:nvCxnSpPr>
                <p:spPr>
                  <a:xfrm>
                    <a:off x="457200" y="1335088"/>
                    <a:ext cx="1086123" cy="1891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Arrow Connector 8"/>
                  <p:cNvCxnSpPr/>
                  <p:nvPr/>
                </p:nvCxnSpPr>
                <p:spPr>
                  <a:xfrm flipV="1">
                    <a:off x="1447800" y="787400"/>
                    <a:ext cx="897409" cy="54610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Group 25"/>
                <p:cNvGrpSpPr/>
                <p:nvPr/>
              </p:nvGrpSpPr>
              <p:grpSpPr>
                <a:xfrm>
                  <a:off x="457200" y="3605152"/>
                  <a:ext cx="2333606" cy="636648"/>
                  <a:chOff x="457200" y="3198752"/>
                  <a:chExt cx="2333606" cy="636648"/>
                </a:xfrm>
              </p:grpSpPr>
              <p:sp>
                <p:nvSpPr>
                  <p:cNvPr id="11" name="Notched Right Arrow 10"/>
                  <p:cNvSpPr/>
                  <p:nvPr/>
                </p:nvSpPr>
                <p:spPr>
                  <a:xfrm>
                    <a:off x="457200" y="3695699"/>
                    <a:ext cx="965200" cy="139701"/>
                  </a:xfrm>
                  <a:prstGeom prst="notchedRightArrow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Freeform 11"/>
                  <p:cNvSpPr>
                    <a:spLocks noChangeArrowheads="1"/>
                  </p:cNvSpPr>
                  <p:nvPr/>
                </p:nvSpPr>
                <p:spPr bwMode="auto">
                  <a:xfrm rot="19683341">
                    <a:off x="1364445" y="3198752"/>
                    <a:ext cx="1426361" cy="280551"/>
                  </a:xfrm>
                  <a:custGeom>
                    <a:avLst/>
                    <a:gdLst>
                      <a:gd name="T0" fmla="*/ 0 w 1875"/>
                      <a:gd name="T1" fmla="*/ 1 h 290"/>
                      <a:gd name="T2" fmla="*/ 0 w 1875"/>
                      <a:gd name="T3" fmla="*/ 1 h 290"/>
                      <a:gd name="T4" fmla="*/ 0 w 1875"/>
                      <a:gd name="T5" fmla="*/ 1 h 290"/>
                      <a:gd name="T6" fmla="*/ 0 w 1875"/>
                      <a:gd name="T7" fmla="*/ 1 h 290"/>
                      <a:gd name="T8" fmla="*/ 1 w 1875"/>
                      <a:gd name="T9" fmla="*/ 2 h 290"/>
                      <a:gd name="T10" fmla="*/ 1 w 1875"/>
                      <a:gd name="T11" fmla="*/ 1 h 290"/>
                      <a:gd name="T12" fmla="*/ 1 w 1875"/>
                      <a:gd name="T13" fmla="*/ 1 h 290"/>
                      <a:gd name="T14" fmla="*/ 1 w 1875"/>
                      <a:gd name="T15" fmla="*/ 0 h 290"/>
                      <a:gd name="T16" fmla="*/ 1 w 1875"/>
                      <a:gd name="T17" fmla="*/ 1 h 290"/>
                      <a:gd name="T18" fmla="*/ 1 w 1875"/>
                      <a:gd name="T19" fmla="*/ 1 h 290"/>
                      <a:gd name="T20" fmla="*/ 2 w 1875"/>
                      <a:gd name="T21" fmla="*/ 2 h 290"/>
                      <a:gd name="T22" fmla="*/ 2 w 1875"/>
                      <a:gd name="T23" fmla="*/ 1 h 290"/>
                      <a:gd name="T24" fmla="*/ 2 w 1875"/>
                      <a:gd name="T25" fmla="*/ 1 h 290"/>
                      <a:gd name="T26" fmla="*/ 2 w 1875"/>
                      <a:gd name="T27" fmla="*/ 0 h 290"/>
                      <a:gd name="T28" fmla="*/ 2 w 1875"/>
                      <a:gd name="T29" fmla="*/ 1 h 290"/>
                      <a:gd name="T30" fmla="*/ 2 w 1875"/>
                      <a:gd name="T31" fmla="*/ 1 h 290"/>
                      <a:gd name="T32" fmla="*/ 2 w 1875"/>
                      <a:gd name="T33" fmla="*/ 2 h 290"/>
                      <a:gd name="T34" fmla="*/ 3 w 1875"/>
                      <a:gd name="T35" fmla="*/ 1 h 290"/>
                      <a:gd name="T36" fmla="*/ 3 w 1875"/>
                      <a:gd name="T37" fmla="*/ 0 h 290"/>
                      <a:gd name="T38" fmla="*/ 3 w 1875"/>
                      <a:gd name="T39" fmla="*/ 0 h 290"/>
                      <a:gd name="T40" fmla="*/ 3 w 1875"/>
                      <a:gd name="T41" fmla="*/ 1 h 290"/>
                      <a:gd name="T42" fmla="*/ 3 w 1875"/>
                      <a:gd name="T43" fmla="*/ 1 h 290"/>
                      <a:gd name="T44" fmla="*/ 3 w 1875"/>
                      <a:gd name="T45" fmla="*/ 2 h 290"/>
                      <a:gd name="T46" fmla="*/ 4 w 1875"/>
                      <a:gd name="T47" fmla="*/ 1 h 290"/>
                      <a:gd name="T48" fmla="*/ 4 w 1875"/>
                      <a:gd name="T49" fmla="*/ 1 h 290"/>
                      <a:gd name="T50" fmla="*/ 4 w 1875"/>
                      <a:gd name="T51" fmla="*/ 0 h 290"/>
                      <a:gd name="T52" fmla="*/ 4 w 1875"/>
                      <a:gd name="T53" fmla="*/ 1 h 290"/>
                      <a:gd name="T54" fmla="*/ 4 w 1875"/>
                      <a:gd name="T55" fmla="*/ 1 h 290"/>
                      <a:gd name="T56" fmla="*/ 4 w 1875"/>
                      <a:gd name="T57" fmla="*/ 2 h 290"/>
                      <a:gd name="T58" fmla="*/ 4 w 1875"/>
                      <a:gd name="T59" fmla="*/ 1 h 290"/>
                      <a:gd name="T60" fmla="*/ 5 w 1875"/>
                      <a:gd name="T61" fmla="*/ 1 h 290"/>
                      <a:gd name="T62" fmla="*/ 4 w 1875"/>
                      <a:gd name="T63" fmla="*/ 0 h 290"/>
                      <a:gd name="T64" fmla="*/ 4 w 1875"/>
                      <a:gd name="T65" fmla="*/ 1 h 290"/>
                      <a:gd name="T66" fmla="*/ 4 w 1875"/>
                      <a:gd name="T67" fmla="*/ 1 h 290"/>
                      <a:gd name="T68" fmla="*/ 5 w 1875"/>
                      <a:gd name="T69" fmla="*/ 2 h 290"/>
                      <a:gd name="T70" fmla="*/ 5 w 1875"/>
                      <a:gd name="T71" fmla="*/ 1 h 290"/>
                      <a:gd name="T72" fmla="*/ 5 w 1875"/>
                      <a:gd name="T73" fmla="*/ 1 h 290"/>
                      <a:gd name="T74" fmla="*/ 5 w 1875"/>
                      <a:gd name="T75" fmla="*/ 0 h 290"/>
                      <a:gd name="T76" fmla="*/ 5 w 1875"/>
                      <a:gd name="T77" fmla="*/ 1 h 290"/>
                      <a:gd name="T78" fmla="*/ 5 w 1875"/>
                      <a:gd name="T79" fmla="*/ 1 h 290"/>
                      <a:gd name="T80" fmla="*/ 6 w 1875"/>
                      <a:gd name="T81" fmla="*/ 2 h 290"/>
                      <a:gd name="T82" fmla="*/ 6 w 1875"/>
                      <a:gd name="T83" fmla="*/ 1 h 290"/>
                      <a:gd name="T84" fmla="*/ 6 w 1875"/>
                      <a:gd name="T85" fmla="*/ 1 h 290"/>
                      <a:gd name="T86" fmla="*/ 6 w 1875"/>
                      <a:gd name="T87" fmla="*/ 0 h 290"/>
                      <a:gd name="T88" fmla="*/ 6 w 1875"/>
                      <a:gd name="T89" fmla="*/ 1 h 290"/>
                      <a:gd name="T90" fmla="*/ 6 w 1875"/>
                      <a:gd name="T91" fmla="*/ 1 h 290"/>
                      <a:gd name="T92" fmla="*/ 6 w 1875"/>
                      <a:gd name="T93" fmla="*/ 2 h 290"/>
                      <a:gd name="T94" fmla="*/ 7 w 1875"/>
                      <a:gd name="T95" fmla="*/ 1 h 290"/>
                      <a:gd name="T96" fmla="*/ 7 w 1875"/>
                      <a:gd name="T97" fmla="*/ 1 h 290"/>
                      <a:gd name="T98" fmla="*/ 7 w 1875"/>
                      <a:gd name="T99" fmla="*/ 1 h 290"/>
                      <a:gd name="T100" fmla="*/ 7 w 1875"/>
                      <a:gd name="T101" fmla="*/ 1 h 29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1875"/>
                      <a:gd name="T154" fmla="*/ 0 h 290"/>
                      <a:gd name="T155" fmla="*/ 1875 w 1875"/>
                      <a:gd name="T156" fmla="*/ 290 h 29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1875" h="290">
                        <a:moveTo>
                          <a:pt x="0" y="143"/>
                        </a:moveTo>
                        <a:cubicBezTo>
                          <a:pt x="9" y="143"/>
                          <a:pt x="43" y="143"/>
                          <a:pt x="53" y="143"/>
                        </a:cubicBezTo>
                        <a:cubicBezTo>
                          <a:pt x="63" y="143"/>
                          <a:pt x="51" y="128"/>
                          <a:pt x="59" y="144"/>
                        </a:cubicBezTo>
                        <a:cubicBezTo>
                          <a:pt x="67" y="160"/>
                          <a:pt x="82" y="215"/>
                          <a:pt x="102" y="239"/>
                        </a:cubicBezTo>
                        <a:cubicBezTo>
                          <a:pt x="122" y="263"/>
                          <a:pt x="153" y="288"/>
                          <a:pt x="179" y="288"/>
                        </a:cubicBezTo>
                        <a:cubicBezTo>
                          <a:pt x="205" y="288"/>
                          <a:pt x="235" y="270"/>
                          <a:pt x="258" y="239"/>
                        </a:cubicBezTo>
                        <a:cubicBezTo>
                          <a:pt x="281" y="208"/>
                          <a:pt x="314" y="141"/>
                          <a:pt x="318" y="102"/>
                        </a:cubicBezTo>
                        <a:cubicBezTo>
                          <a:pt x="322" y="63"/>
                          <a:pt x="295" y="2"/>
                          <a:pt x="285" y="2"/>
                        </a:cubicBezTo>
                        <a:cubicBezTo>
                          <a:pt x="275" y="2"/>
                          <a:pt x="250" y="61"/>
                          <a:pt x="255" y="101"/>
                        </a:cubicBezTo>
                        <a:cubicBezTo>
                          <a:pt x="260" y="141"/>
                          <a:pt x="291" y="208"/>
                          <a:pt x="314" y="240"/>
                        </a:cubicBezTo>
                        <a:cubicBezTo>
                          <a:pt x="337" y="272"/>
                          <a:pt x="368" y="290"/>
                          <a:pt x="395" y="290"/>
                        </a:cubicBezTo>
                        <a:cubicBezTo>
                          <a:pt x="422" y="290"/>
                          <a:pt x="453" y="269"/>
                          <a:pt x="476" y="237"/>
                        </a:cubicBezTo>
                        <a:cubicBezTo>
                          <a:pt x="499" y="205"/>
                          <a:pt x="527" y="137"/>
                          <a:pt x="531" y="98"/>
                        </a:cubicBezTo>
                        <a:cubicBezTo>
                          <a:pt x="535" y="59"/>
                          <a:pt x="508" y="2"/>
                          <a:pt x="498" y="2"/>
                        </a:cubicBezTo>
                        <a:cubicBezTo>
                          <a:pt x="488" y="2"/>
                          <a:pt x="464" y="59"/>
                          <a:pt x="468" y="98"/>
                        </a:cubicBezTo>
                        <a:cubicBezTo>
                          <a:pt x="472" y="137"/>
                          <a:pt x="501" y="204"/>
                          <a:pt x="524" y="236"/>
                        </a:cubicBezTo>
                        <a:cubicBezTo>
                          <a:pt x="547" y="268"/>
                          <a:pt x="578" y="290"/>
                          <a:pt x="605" y="290"/>
                        </a:cubicBezTo>
                        <a:cubicBezTo>
                          <a:pt x="632" y="290"/>
                          <a:pt x="665" y="268"/>
                          <a:pt x="689" y="236"/>
                        </a:cubicBezTo>
                        <a:cubicBezTo>
                          <a:pt x="713" y="204"/>
                          <a:pt x="743" y="134"/>
                          <a:pt x="747" y="95"/>
                        </a:cubicBezTo>
                        <a:cubicBezTo>
                          <a:pt x="751" y="56"/>
                          <a:pt x="725" y="0"/>
                          <a:pt x="714" y="0"/>
                        </a:cubicBezTo>
                        <a:cubicBezTo>
                          <a:pt x="703" y="0"/>
                          <a:pt x="677" y="59"/>
                          <a:pt x="681" y="98"/>
                        </a:cubicBezTo>
                        <a:cubicBezTo>
                          <a:pt x="685" y="137"/>
                          <a:pt x="715" y="202"/>
                          <a:pt x="738" y="234"/>
                        </a:cubicBezTo>
                        <a:cubicBezTo>
                          <a:pt x="761" y="266"/>
                          <a:pt x="794" y="290"/>
                          <a:pt x="822" y="290"/>
                        </a:cubicBezTo>
                        <a:cubicBezTo>
                          <a:pt x="850" y="290"/>
                          <a:pt x="882" y="269"/>
                          <a:pt x="905" y="237"/>
                        </a:cubicBezTo>
                        <a:cubicBezTo>
                          <a:pt x="928" y="205"/>
                          <a:pt x="958" y="138"/>
                          <a:pt x="962" y="99"/>
                        </a:cubicBezTo>
                        <a:cubicBezTo>
                          <a:pt x="966" y="60"/>
                          <a:pt x="938" y="2"/>
                          <a:pt x="927" y="2"/>
                        </a:cubicBezTo>
                        <a:cubicBezTo>
                          <a:pt x="916" y="2"/>
                          <a:pt x="891" y="60"/>
                          <a:pt x="896" y="99"/>
                        </a:cubicBezTo>
                        <a:cubicBezTo>
                          <a:pt x="901" y="138"/>
                          <a:pt x="933" y="208"/>
                          <a:pt x="956" y="239"/>
                        </a:cubicBezTo>
                        <a:cubicBezTo>
                          <a:pt x="979" y="270"/>
                          <a:pt x="1008" y="288"/>
                          <a:pt x="1035" y="288"/>
                        </a:cubicBezTo>
                        <a:cubicBezTo>
                          <a:pt x="1062" y="288"/>
                          <a:pt x="1095" y="268"/>
                          <a:pt x="1118" y="237"/>
                        </a:cubicBezTo>
                        <a:cubicBezTo>
                          <a:pt x="1141" y="206"/>
                          <a:pt x="1171" y="140"/>
                          <a:pt x="1175" y="101"/>
                        </a:cubicBezTo>
                        <a:cubicBezTo>
                          <a:pt x="1179" y="62"/>
                          <a:pt x="1153" y="2"/>
                          <a:pt x="1142" y="2"/>
                        </a:cubicBezTo>
                        <a:cubicBezTo>
                          <a:pt x="1131" y="2"/>
                          <a:pt x="1105" y="59"/>
                          <a:pt x="1109" y="99"/>
                        </a:cubicBezTo>
                        <a:cubicBezTo>
                          <a:pt x="1113" y="139"/>
                          <a:pt x="1146" y="209"/>
                          <a:pt x="1169" y="240"/>
                        </a:cubicBezTo>
                        <a:cubicBezTo>
                          <a:pt x="1192" y="271"/>
                          <a:pt x="1223" y="288"/>
                          <a:pt x="1250" y="288"/>
                        </a:cubicBezTo>
                        <a:cubicBezTo>
                          <a:pt x="1277" y="288"/>
                          <a:pt x="1307" y="270"/>
                          <a:pt x="1331" y="239"/>
                        </a:cubicBezTo>
                        <a:cubicBezTo>
                          <a:pt x="1355" y="208"/>
                          <a:pt x="1389" y="141"/>
                          <a:pt x="1394" y="102"/>
                        </a:cubicBezTo>
                        <a:cubicBezTo>
                          <a:pt x="1399" y="63"/>
                          <a:pt x="1370" y="3"/>
                          <a:pt x="1359" y="3"/>
                        </a:cubicBezTo>
                        <a:cubicBezTo>
                          <a:pt x="1348" y="3"/>
                          <a:pt x="1322" y="62"/>
                          <a:pt x="1326" y="101"/>
                        </a:cubicBezTo>
                        <a:cubicBezTo>
                          <a:pt x="1330" y="140"/>
                          <a:pt x="1362" y="207"/>
                          <a:pt x="1385" y="239"/>
                        </a:cubicBezTo>
                        <a:cubicBezTo>
                          <a:pt x="1408" y="271"/>
                          <a:pt x="1437" y="290"/>
                          <a:pt x="1464" y="290"/>
                        </a:cubicBezTo>
                        <a:cubicBezTo>
                          <a:pt x="1491" y="290"/>
                          <a:pt x="1524" y="272"/>
                          <a:pt x="1547" y="240"/>
                        </a:cubicBezTo>
                        <a:cubicBezTo>
                          <a:pt x="1570" y="208"/>
                          <a:pt x="1598" y="140"/>
                          <a:pt x="1602" y="101"/>
                        </a:cubicBezTo>
                        <a:cubicBezTo>
                          <a:pt x="1606" y="62"/>
                          <a:pt x="1585" y="3"/>
                          <a:pt x="1574" y="3"/>
                        </a:cubicBezTo>
                        <a:cubicBezTo>
                          <a:pt x="1563" y="3"/>
                          <a:pt x="1534" y="60"/>
                          <a:pt x="1538" y="99"/>
                        </a:cubicBezTo>
                        <a:cubicBezTo>
                          <a:pt x="1542" y="138"/>
                          <a:pt x="1574" y="208"/>
                          <a:pt x="1598" y="240"/>
                        </a:cubicBezTo>
                        <a:cubicBezTo>
                          <a:pt x="1622" y="272"/>
                          <a:pt x="1654" y="290"/>
                          <a:pt x="1680" y="290"/>
                        </a:cubicBezTo>
                        <a:cubicBezTo>
                          <a:pt x="1706" y="290"/>
                          <a:pt x="1738" y="264"/>
                          <a:pt x="1757" y="240"/>
                        </a:cubicBezTo>
                        <a:cubicBezTo>
                          <a:pt x="1776" y="216"/>
                          <a:pt x="1788" y="162"/>
                          <a:pt x="1796" y="146"/>
                        </a:cubicBezTo>
                        <a:cubicBezTo>
                          <a:pt x="1804" y="130"/>
                          <a:pt x="1793" y="146"/>
                          <a:pt x="1806" y="146"/>
                        </a:cubicBezTo>
                        <a:cubicBezTo>
                          <a:pt x="1819" y="146"/>
                          <a:pt x="1861" y="144"/>
                          <a:pt x="1875" y="144"/>
                        </a:cubicBezTo>
                      </a:path>
                    </a:pathLst>
                  </a:custGeom>
                  <a:noFill/>
                  <a:ln w="1908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" name="Freeform 19"/>
                <p:cNvSpPr>
                  <a:spLocks noChangeArrowheads="1"/>
                </p:cNvSpPr>
                <p:nvPr/>
              </p:nvSpPr>
              <p:spPr bwMode="auto">
                <a:xfrm rot="21033522">
                  <a:off x="1463270" y="1274208"/>
                  <a:ext cx="1225318" cy="1091091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4" name="Group 60"/>
                <p:cNvGrpSpPr/>
                <p:nvPr/>
              </p:nvGrpSpPr>
              <p:grpSpPr>
                <a:xfrm>
                  <a:off x="2653835" y="1336979"/>
                  <a:ext cx="3023065" cy="2854022"/>
                  <a:chOff x="2653835" y="1336979"/>
                  <a:chExt cx="3023065" cy="2854022"/>
                </a:xfrm>
              </p:grpSpPr>
              <p:grpSp>
                <p:nvGrpSpPr>
                  <p:cNvPr id="15" name="Group 33"/>
                  <p:cNvGrpSpPr/>
                  <p:nvPr/>
                </p:nvGrpSpPr>
                <p:grpSpPr>
                  <a:xfrm>
                    <a:off x="2653835" y="2247900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1" name="Straight Arrow Connector 30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6" name="Group 37"/>
                  <p:cNvGrpSpPr/>
                  <p:nvPr/>
                </p:nvGrpSpPr>
                <p:grpSpPr>
                  <a:xfrm rot="5400000">
                    <a:off x="3212356" y="1703667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9" name="Straight Arrow Connector 38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" name="Group 40"/>
                  <p:cNvGrpSpPr/>
                  <p:nvPr/>
                </p:nvGrpSpPr>
                <p:grpSpPr>
                  <a:xfrm rot="16200000">
                    <a:off x="3212356" y="2792133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42" name="Straight Arrow Connector 41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Connector 4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" name="Straight Arrow Connector 44"/>
                  <p:cNvCxnSpPr/>
                  <p:nvPr/>
                </p:nvCxnSpPr>
                <p:spPr>
                  <a:xfrm flipV="1">
                    <a:off x="3770877" y="1336979"/>
                    <a:ext cx="1906023" cy="92521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Arrow Connector 45"/>
                  <p:cNvCxnSpPr/>
                  <p:nvPr/>
                </p:nvCxnSpPr>
                <p:spPr>
                  <a:xfrm>
                    <a:off x="3770878" y="3343324"/>
                    <a:ext cx="1906022" cy="8476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Arrow Connector 50"/>
                  <p:cNvCxnSpPr/>
                  <p:nvPr/>
                </p:nvCxnSpPr>
                <p:spPr>
                  <a:xfrm rot="5400000" flipH="1" flipV="1">
                    <a:off x="3766779" y="1341079"/>
                    <a:ext cx="910921" cy="90272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Arrow Connector 55"/>
                  <p:cNvCxnSpPr/>
                  <p:nvPr/>
                </p:nvCxnSpPr>
                <p:spPr>
                  <a:xfrm flipV="1">
                    <a:off x="3770880" y="3249054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Arrow Connector 56"/>
                  <p:cNvCxnSpPr/>
                  <p:nvPr/>
                </p:nvCxnSpPr>
                <p:spPr>
                  <a:xfrm>
                    <a:off x="3783580" y="3407430"/>
                    <a:ext cx="890021" cy="69466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Arrow Connector 59"/>
                  <p:cNvCxnSpPr/>
                  <p:nvPr/>
                </p:nvCxnSpPr>
                <p:spPr>
                  <a:xfrm flipV="1">
                    <a:off x="3770877" y="2153025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7" name="TextBox 66"/>
              <p:cNvSpPr txBox="1"/>
              <p:nvPr/>
            </p:nvSpPr>
            <p:spPr>
              <a:xfrm>
                <a:off x="427097" y="1335705"/>
                <a:ext cx="313783" cy="780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endParaRPr lang="en-US" sz="2000" b="1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68300" y="4045825"/>
                <a:ext cx="681553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N</a:t>
                </a:r>
                <a:r>
                  <a:rPr lang="en-US" sz="2000" b="1" baseline="30000" dirty="0" smtClean="0">
                    <a:latin typeface="Wingdings"/>
                    <a:ea typeface="Wingdings"/>
                    <a:cs typeface="Wingdings"/>
                  </a:rPr>
                  <a:t></a:t>
                </a:r>
                <a:endParaRPr lang="en-US" sz="2000" b="1" baseline="30000" dirty="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619859" y="1001039"/>
                <a:ext cx="637808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r>
                  <a:rPr lang="en-US" sz="2000" b="1" dirty="0" smtClean="0"/>
                  <a:t>’</a:t>
                </a:r>
                <a:endParaRPr lang="en-US" sz="2000" b="1" dirty="0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1902066" y="3371925"/>
              <a:ext cx="355837" cy="916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Calibri (Body)"/>
                  <a:cs typeface="Calibri (Body)"/>
                </a:rPr>
                <a:t>c</a:t>
              </a:r>
              <a:endParaRPr lang="en-US" sz="2400" b="1" dirty="0">
                <a:solidFill>
                  <a:srgbClr val="FF0000"/>
                </a:solidFill>
                <a:latin typeface="Calibri (Body)"/>
                <a:cs typeface="Calibri (Body)"/>
              </a:endParaRPr>
            </a:p>
          </p:txBody>
        </p:sp>
      </p:grpSp>
      <p:pic>
        <p:nvPicPr>
          <p:cNvPr id="44" name="Picture 43" descr="x-q2-tmd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391515" y="3058190"/>
            <a:ext cx="4752485" cy="339147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30201" y="4994414"/>
            <a:ext cx="3352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Suppresses </a:t>
            </a:r>
            <a:r>
              <a:rPr lang="en-US" sz="2000" b="1" dirty="0" err="1" smtClean="0"/>
              <a:t>q-g</a:t>
            </a:r>
            <a:r>
              <a:rPr lang="en-US" sz="2000" b="1" dirty="0" smtClean="0"/>
              <a:t> contribution</a:t>
            </a:r>
          </a:p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Requires high luminosity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4"/>
          <p:cNvSpPr>
            <a:spLocks noChangeAspect="1" noChangeArrowheads="1"/>
          </p:cNvSpPr>
          <p:nvPr/>
        </p:nvSpPr>
        <p:spPr bwMode="auto">
          <a:xfrm>
            <a:off x="2857500" y="2743200"/>
            <a:ext cx="284163" cy="304800"/>
          </a:xfrm>
          <a:prstGeom prst="ellipse">
            <a:avLst/>
          </a:prstGeom>
          <a:solidFill>
            <a:srgbClr val="84AC8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800">
                <a:latin typeface="Helvetica" charset="0"/>
                <a:cs typeface="Helvetica" charset="0"/>
              </a:rPr>
              <a:t>e</a:t>
            </a:r>
            <a:r>
              <a:rPr lang="en-US" sz="1800" baseline="30000">
                <a:latin typeface="Helvetica" charset="0"/>
                <a:cs typeface="Helvetica" charset="0"/>
              </a:rPr>
              <a:t>-</a:t>
            </a:r>
          </a:p>
        </p:txBody>
      </p:sp>
      <p:grpSp>
        <p:nvGrpSpPr>
          <p:cNvPr id="3" name="Group 169"/>
          <p:cNvGrpSpPr>
            <a:grpSpLocks/>
          </p:cNvGrpSpPr>
          <p:nvPr/>
        </p:nvGrpSpPr>
        <p:grpSpPr bwMode="auto">
          <a:xfrm>
            <a:off x="5572125" y="1574800"/>
            <a:ext cx="927100" cy="2819400"/>
            <a:chOff x="3264" y="1536"/>
            <a:chExt cx="624" cy="1776"/>
          </a:xfrm>
        </p:grpSpPr>
        <p:sp>
          <p:nvSpPr>
            <p:cNvPr id="13383" name="Oval 7"/>
            <p:cNvSpPr>
              <a:spLocks noChangeAspect="1" noChangeArrowheads="1"/>
            </p:cNvSpPr>
            <p:nvPr/>
          </p:nvSpPr>
          <p:spPr bwMode="auto">
            <a:xfrm>
              <a:off x="3456" y="1536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1800">
                  <a:latin typeface="Helvetica" charset="0"/>
                  <a:cs typeface="Helvetica" charset="0"/>
                </a:rPr>
                <a:t>p</a:t>
              </a: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264" y="2064"/>
              <a:ext cx="624" cy="576"/>
              <a:chOff x="3264" y="2064"/>
              <a:chExt cx="624" cy="576"/>
            </a:xfrm>
          </p:grpSpPr>
          <p:sp>
            <p:nvSpPr>
              <p:cNvPr id="13389" name="Oval 9"/>
              <p:cNvSpPr>
                <a:spLocks noChangeAspect="1" noChangeArrowheads="1"/>
              </p:cNvSpPr>
              <p:nvPr/>
            </p:nvSpPr>
            <p:spPr bwMode="auto">
              <a:xfrm>
                <a:off x="3360" y="206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0" name="Oval 10"/>
              <p:cNvSpPr>
                <a:spLocks noChangeAspect="1" noChangeArrowheads="1"/>
              </p:cNvSpPr>
              <p:nvPr/>
            </p:nvSpPr>
            <p:spPr bwMode="auto">
              <a:xfrm>
                <a:off x="3648" y="240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1" name="Oval 11"/>
              <p:cNvSpPr>
                <a:spLocks noChangeAspect="1" noChangeArrowheads="1"/>
              </p:cNvSpPr>
              <p:nvPr/>
            </p:nvSpPr>
            <p:spPr bwMode="auto">
              <a:xfrm>
                <a:off x="3648" y="2112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2" name="Oval 12"/>
              <p:cNvSpPr>
                <a:spLocks noChangeAspect="1" noChangeArrowheads="1"/>
              </p:cNvSpPr>
              <p:nvPr/>
            </p:nvSpPr>
            <p:spPr bwMode="auto">
              <a:xfrm>
                <a:off x="3504" y="2400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3" name="Oval 13"/>
              <p:cNvSpPr>
                <a:spLocks noChangeAspect="1" noChangeArrowheads="1"/>
              </p:cNvSpPr>
              <p:nvPr/>
            </p:nvSpPr>
            <p:spPr bwMode="auto">
              <a:xfrm>
                <a:off x="3360" y="240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4" name="Oval 14"/>
              <p:cNvSpPr>
                <a:spLocks noChangeAspect="1" noChangeArrowheads="1"/>
              </p:cNvSpPr>
              <p:nvPr/>
            </p:nvSpPr>
            <p:spPr bwMode="auto">
              <a:xfrm>
                <a:off x="3264" y="230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5" name="Oval 15"/>
              <p:cNvSpPr>
                <a:spLocks noChangeAspect="1" noChangeArrowheads="1"/>
              </p:cNvSpPr>
              <p:nvPr/>
            </p:nvSpPr>
            <p:spPr bwMode="auto">
              <a:xfrm>
                <a:off x="3264" y="216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6" name="Oval 16"/>
              <p:cNvSpPr>
                <a:spLocks noChangeAspect="1" noChangeArrowheads="1"/>
              </p:cNvSpPr>
              <p:nvPr/>
            </p:nvSpPr>
            <p:spPr bwMode="auto">
              <a:xfrm>
                <a:off x="3552" y="2064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7" name="Oval 17"/>
              <p:cNvSpPr>
                <a:spLocks noChangeAspect="1" noChangeArrowheads="1"/>
              </p:cNvSpPr>
              <p:nvPr/>
            </p:nvSpPr>
            <p:spPr bwMode="auto">
              <a:xfrm>
                <a:off x="3648" y="2256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8" name="Oval 18"/>
              <p:cNvSpPr>
                <a:spLocks noChangeAspect="1" noChangeArrowheads="1"/>
              </p:cNvSpPr>
              <p:nvPr/>
            </p:nvSpPr>
            <p:spPr bwMode="auto">
              <a:xfrm>
                <a:off x="3456" y="2208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</p:grpSp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3360" y="2880"/>
              <a:ext cx="384" cy="432"/>
              <a:chOff x="3504" y="2784"/>
              <a:chExt cx="384" cy="432"/>
            </a:xfrm>
          </p:grpSpPr>
          <p:sp>
            <p:nvSpPr>
              <p:cNvPr id="13386" name="Oval 20"/>
              <p:cNvSpPr>
                <a:spLocks noChangeAspect="1" noChangeArrowheads="1"/>
              </p:cNvSpPr>
              <p:nvPr/>
            </p:nvSpPr>
            <p:spPr bwMode="auto">
              <a:xfrm>
                <a:off x="3504" y="2928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87" name="Oval 21"/>
              <p:cNvSpPr>
                <a:spLocks noChangeAspect="1" noChangeArrowheads="1"/>
              </p:cNvSpPr>
              <p:nvPr/>
            </p:nvSpPr>
            <p:spPr bwMode="auto">
              <a:xfrm>
                <a:off x="3648" y="2976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88" name="Oval 22"/>
              <p:cNvSpPr>
                <a:spLocks noChangeAspect="1" noChangeArrowheads="1"/>
              </p:cNvSpPr>
              <p:nvPr/>
            </p:nvSpPr>
            <p:spPr bwMode="auto">
              <a:xfrm>
                <a:off x="3600" y="278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</p:grpSp>
      </p:grpSp>
      <p:sp>
        <p:nvSpPr>
          <p:cNvPr id="18494" name="Text Box 23"/>
          <p:cNvSpPr txBox="1">
            <a:spLocks noChangeArrowheads="1"/>
          </p:cNvSpPr>
          <p:nvPr/>
        </p:nvSpPr>
        <p:spPr bwMode="auto">
          <a:xfrm>
            <a:off x="0" y="2554069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80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% 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polarized electrons:</a:t>
            </a:r>
            <a:b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</a:b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6.6 – 21.2 GeV</a:t>
            </a:r>
            <a:endParaRPr lang="en-US" sz="1800" b="0" dirty="0">
              <a:solidFill>
                <a:srgbClr val="0000FF"/>
              </a:solidFill>
              <a:latin typeface="Helvetica"/>
              <a:ea typeface="+mn-ea"/>
              <a:cs typeface="Helvetica"/>
            </a:endParaRPr>
          </a:p>
        </p:txBody>
      </p:sp>
      <p:sp>
        <p:nvSpPr>
          <p:cNvPr id="18495" name="Text Box 24"/>
          <p:cNvSpPr txBox="1">
            <a:spLocks noChangeArrowheads="1"/>
          </p:cNvSpPr>
          <p:nvPr/>
        </p:nvSpPr>
        <p:spPr bwMode="auto">
          <a:xfrm>
            <a:off x="6629400" y="3657600"/>
            <a:ext cx="2514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Pol. light ions (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He-3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</a:t>
            </a:r>
            <a:b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</a:b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17 - 167 (184*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GeV/u</a:t>
            </a:r>
          </a:p>
        </p:txBody>
      </p:sp>
      <p:sp>
        <p:nvSpPr>
          <p:cNvPr id="18496" name="Text Box 25"/>
          <p:cNvSpPr txBox="1">
            <a:spLocks noChangeArrowheads="1"/>
          </p:cNvSpPr>
          <p:nvPr/>
        </p:nvSpPr>
        <p:spPr bwMode="auto">
          <a:xfrm>
            <a:off x="6629400" y="2514600"/>
            <a:ext cx="24018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Light ions (d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, Si, Cu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</a:t>
            </a:r>
          </a:p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Heavy ions (Au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, U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</a:t>
            </a:r>
          </a:p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0 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- 100 (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110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*) GeV/u</a:t>
            </a:r>
          </a:p>
        </p:txBody>
      </p:sp>
      <p:sp>
        <p:nvSpPr>
          <p:cNvPr id="18497" name="Text Box 26"/>
          <p:cNvSpPr txBox="1">
            <a:spLocks noChangeArrowheads="1"/>
          </p:cNvSpPr>
          <p:nvPr/>
        </p:nvSpPr>
        <p:spPr bwMode="auto">
          <a:xfrm>
            <a:off x="6629400" y="1485900"/>
            <a:ext cx="2643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70% polarized protons </a:t>
            </a:r>
          </a:p>
          <a:p>
            <a:pPr algn="l">
              <a:defRPr/>
            </a:pP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25 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- 250 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(275*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GeV</a:t>
            </a:r>
          </a:p>
        </p:txBody>
      </p:sp>
      <p:sp>
        <p:nvSpPr>
          <p:cNvPr id="13320" name="AutoShape 27"/>
          <p:cNvSpPr>
            <a:spLocks/>
          </p:cNvSpPr>
          <p:nvPr/>
        </p:nvSpPr>
        <p:spPr bwMode="auto">
          <a:xfrm>
            <a:off x="3200400" y="2286000"/>
            <a:ext cx="46037" cy="1143000"/>
          </a:xfrm>
          <a:prstGeom prst="rightBrace">
            <a:avLst>
              <a:gd name="adj1" fmla="val 156783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3321" name="AutoShape 28"/>
          <p:cNvSpPr>
            <a:spLocks/>
          </p:cNvSpPr>
          <p:nvPr/>
        </p:nvSpPr>
        <p:spPr bwMode="auto">
          <a:xfrm>
            <a:off x="5430838" y="1346200"/>
            <a:ext cx="71437" cy="2971800"/>
          </a:xfrm>
          <a:prstGeom prst="leftBrace">
            <a:avLst>
              <a:gd name="adj1" fmla="val 324136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3322" name="Line 29"/>
          <p:cNvSpPr>
            <a:spLocks noChangeShapeType="1"/>
          </p:cNvSpPr>
          <p:nvPr/>
        </p:nvSpPr>
        <p:spPr bwMode="auto">
          <a:xfrm>
            <a:off x="3340100" y="2860674"/>
            <a:ext cx="665163" cy="95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3" name="Line 30"/>
          <p:cNvSpPr>
            <a:spLocks noChangeShapeType="1"/>
          </p:cNvSpPr>
          <p:nvPr/>
        </p:nvSpPr>
        <p:spPr bwMode="auto">
          <a:xfrm flipH="1">
            <a:off x="4503738" y="2870200"/>
            <a:ext cx="7842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4" name="Line 31"/>
          <p:cNvSpPr>
            <a:spLocks noChangeShapeType="1"/>
          </p:cNvSpPr>
          <p:nvPr/>
        </p:nvSpPr>
        <p:spPr bwMode="auto">
          <a:xfrm flipV="1">
            <a:off x="2743200" y="27432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5" name="Line 33"/>
          <p:cNvSpPr>
            <a:spLocks noChangeShapeType="1"/>
          </p:cNvSpPr>
          <p:nvPr/>
        </p:nvSpPr>
        <p:spPr bwMode="auto">
          <a:xfrm flipV="1">
            <a:off x="6284913" y="15748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6" name="Line 34"/>
          <p:cNvSpPr>
            <a:spLocks noChangeShapeType="1"/>
          </p:cNvSpPr>
          <p:nvPr/>
        </p:nvSpPr>
        <p:spPr bwMode="auto">
          <a:xfrm flipV="1">
            <a:off x="6356350" y="38608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7" name="AutoShape 37"/>
          <p:cNvSpPr>
            <a:spLocks noChangeArrowheads="1"/>
          </p:cNvSpPr>
          <p:nvPr/>
        </p:nvSpPr>
        <p:spPr bwMode="auto">
          <a:xfrm>
            <a:off x="4005263" y="2565400"/>
            <a:ext cx="498475" cy="6096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8508" name="Text Box 39"/>
          <p:cNvSpPr txBox="1">
            <a:spLocks noChangeArrowheads="1"/>
          </p:cNvSpPr>
          <p:nvPr/>
        </p:nvSpPr>
        <p:spPr bwMode="auto">
          <a:xfrm>
            <a:off x="730250" y="4457700"/>
            <a:ext cx="800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2000" b="1" dirty="0" smtClean="0">
                <a:latin typeface="Helvetica"/>
                <a:ea typeface="+mn-ea"/>
                <a:cs typeface="Helvetica"/>
              </a:rPr>
              <a:t>Center-of-mass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energy range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: 30 – 145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GeV</a:t>
            </a:r>
          </a:p>
          <a:p>
            <a:pPr algn="ctr">
              <a:defRPr/>
            </a:pPr>
            <a:r>
              <a:rPr lang="en-US" sz="2000" b="1" dirty="0">
                <a:latin typeface="Helvetica"/>
                <a:ea typeface="+mn-ea"/>
                <a:cs typeface="Helvetica"/>
              </a:rPr>
              <a:t>Any polarization direction in 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electron-hadron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collisions</a:t>
            </a:r>
          </a:p>
        </p:txBody>
      </p:sp>
      <p:grpSp>
        <p:nvGrpSpPr>
          <p:cNvPr id="6" name="Group 203"/>
          <p:cNvGrpSpPr>
            <a:grpSpLocks/>
          </p:cNvGrpSpPr>
          <p:nvPr/>
        </p:nvGrpSpPr>
        <p:grpSpPr bwMode="auto">
          <a:xfrm flipH="1">
            <a:off x="633413" y="5222875"/>
            <a:ext cx="7888287" cy="1182688"/>
            <a:chOff x="263385" y="1120049"/>
            <a:chExt cx="8760615" cy="1373200"/>
          </a:xfrm>
        </p:grpSpPr>
        <p:sp>
          <p:nvSpPr>
            <p:cNvPr id="205" name="Oval 204"/>
            <p:cNvSpPr/>
            <p:nvPr/>
          </p:nvSpPr>
          <p:spPr>
            <a:xfrm>
              <a:off x="263385" y="1671173"/>
              <a:ext cx="410791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6" name="Oval 205"/>
            <p:cNvSpPr/>
            <p:nvPr/>
          </p:nvSpPr>
          <p:spPr>
            <a:xfrm>
              <a:off x="787011" y="1667486"/>
              <a:ext cx="410792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7" name="Oval 206"/>
            <p:cNvSpPr/>
            <p:nvPr/>
          </p:nvSpPr>
          <p:spPr>
            <a:xfrm>
              <a:off x="1360005" y="1673015"/>
              <a:ext cx="409029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8" name="Oval 207"/>
            <p:cNvSpPr/>
            <p:nvPr/>
          </p:nvSpPr>
          <p:spPr>
            <a:xfrm>
              <a:off x="1892447" y="1680388"/>
              <a:ext cx="410791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09" name="Straight Arrow Connector 208"/>
            <p:cNvCxnSpPr/>
            <p:nvPr/>
          </p:nvCxnSpPr>
          <p:spPr>
            <a:xfrm>
              <a:off x="302172" y="1591913"/>
              <a:ext cx="322638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Arrow Connector 209"/>
            <p:cNvCxnSpPr/>
            <p:nvPr/>
          </p:nvCxnSpPr>
          <p:spPr>
            <a:xfrm>
              <a:off x="1432289" y="1588227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Arrow Connector 210"/>
            <p:cNvCxnSpPr/>
            <p:nvPr/>
          </p:nvCxnSpPr>
          <p:spPr>
            <a:xfrm flipH="1">
              <a:off x="816984" y="1588227"/>
              <a:ext cx="320876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Arrow Connector 211"/>
            <p:cNvCxnSpPr/>
            <p:nvPr/>
          </p:nvCxnSpPr>
          <p:spPr>
            <a:xfrm flipH="1">
              <a:off x="1925944" y="1575325"/>
              <a:ext cx="322639" cy="18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Oval 212"/>
            <p:cNvSpPr/>
            <p:nvPr/>
          </p:nvSpPr>
          <p:spPr>
            <a:xfrm>
              <a:off x="4857904" y="1907105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4" name="Oval 213"/>
            <p:cNvSpPr/>
            <p:nvPr/>
          </p:nvSpPr>
          <p:spPr>
            <a:xfrm>
              <a:off x="5381530" y="1903418"/>
              <a:ext cx="410792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5" name="Oval 214"/>
            <p:cNvSpPr/>
            <p:nvPr/>
          </p:nvSpPr>
          <p:spPr>
            <a:xfrm>
              <a:off x="7008830" y="1899732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6" name="Oval 215"/>
            <p:cNvSpPr/>
            <p:nvPr/>
          </p:nvSpPr>
          <p:spPr>
            <a:xfrm>
              <a:off x="7543035" y="1905261"/>
              <a:ext cx="410792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17" name="Straight Arrow Connector 216"/>
            <p:cNvCxnSpPr/>
            <p:nvPr/>
          </p:nvCxnSpPr>
          <p:spPr>
            <a:xfrm>
              <a:off x="7613557" y="1818630"/>
              <a:ext cx="322639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Arrow Connector 217"/>
            <p:cNvCxnSpPr/>
            <p:nvPr/>
          </p:nvCxnSpPr>
          <p:spPr>
            <a:xfrm>
              <a:off x="7081114" y="1814944"/>
              <a:ext cx="322639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Arrow Connector 218"/>
            <p:cNvCxnSpPr/>
            <p:nvPr/>
          </p:nvCxnSpPr>
          <p:spPr>
            <a:xfrm flipH="1">
              <a:off x="4845562" y="1814944"/>
              <a:ext cx="320876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Arrow Connector 219"/>
            <p:cNvCxnSpPr/>
            <p:nvPr/>
          </p:nvCxnSpPr>
          <p:spPr>
            <a:xfrm flipH="1">
              <a:off x="5416791" y="1820473"/>
              <a:ext cx="322639" cy="1844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Oval 220"/>
            <p:cNvSpPr/>
            <p:nvPr/>
          </p:nvSpPr>
          <p:spPr>
            <a:xfrm>
              <a:off x="5949234" y="1921851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22" name="Oval 221"/>
            <p:cNvSpPr/>
            <p:nvPr/>
          </p:nvSpPr>
          <p:spPr>
            <a:xfrm>
              <a:off x="6472861" y="1918164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23" name="Straight Arrow Connector 222"/>
            <p:cNvCxnSpPr/>
            <p:nvPr/>
          </p:nvCxnSpPr>
          <p:spPr>
            <a:xfrm flipH="1">
              <a:off x="5935129" y="1831532"/>
              <a:ext cx="322639" cy="0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Arrow Connector 223"/>
            <p:cNvCxnSpPr/>
            <p:nvPr/>
          </p:nvCxnSpPr>
          <p:spPr>
            <a:xfrm flipH="1">
              <a:off x="6508122" y="1837062"/>
              <a:ext cx="320876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Oval 224"/>
            <p:cNvSpPr/>
            <p:nvPr/>
          </p:nvSpPr>
          <p:spPr>
            <a:xfrm>
              <a:off x="8080767" y="1914478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26" name="Oval 225"/>
            <p:cNvSpPr/>
            <p:nvPr/>
          </p:nvSpPr>
          <p:spPr>
            <a:xfrm>
              <a:off x="8613209" y="1921851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27" name="Straight Arrow Connector 226"/>
            <p:cNvCxnSpPr/>
            <p:nvPr/>
          </p:nvCxnSpPr>
          <p:spPr>
            <a:xfrm>
              <a:off x="8683731" y="1835219"/>
              <a:ext cx="322638" cy="1844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Arrow Connector 227"/>
            <p:cNvCxnSpPr/>
            <p:nvPr/>
          </p:nvCxnSpPr>
          <p:spPr>
            <a:xfrm>
              <a:off x="8153051" y="1831532"/>
              <a:ext cx="322639" cy="0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9" name="Oval 228"/>
            <p:cNvSpPr/>
            <p:nvPr/>
          </p:nvSpPr>
          <p:spPr>
            <a:xfrm>
              <a:off x="2391391" y="1663800"/>
              <a:ext cx="410792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0" name="Oval 229"/>
            <p:cNvSpPr/>
            <p:nvPr/>
          </p:nvSpPr>
          <p:spPr>
            <a:xfrm>
              <a:off x="2915018" y="1660113"/>
              <a:ext cx="410791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1" name="Oval 230"/>
            <p:cNvSpPr/>
            <p:nvPr/>
          </p:nvSpPr>
          <p:spPr>
            <a:xfrm>
              <a:off x="3488010" y="1665642"/>
              <a:ext cx="410792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2" name="Oval 231"/>
            <p:cNvSpPr/>
            <p:nvPr/>
          </p:nvSpPr>
          <p:spPr>
            <a:xfrm>
              <a:off x="4020453" y="1671173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33" name="Straight Arrow Connector 232"/>
            <p:cNvCxnSpPr/>
            <p:nvPr/>
          </p:nvCxnSpPr>
          <p:spPr>
            <a:xfrm>
              <a:off x="2430178" y="1584541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Arrow Connector 233"/>
            <p:cNvCxnSpPr/>
            <p:nvPr/>
          </p:nvCxnSpPr>
          <p:spPr>
            <a:xfrm>
              <a:off x="3560296" y="1580854"/>
              <a:ext cx="322638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Arrow Connector 234"/>
            <p:cNvCxnSpPr/>
            <p:nvPr/>
          </p:nvCxnSpPr>
          <p:spPr>
            <a:xfrm flipH="1">
              <a:off x="2944990" y="1580854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Arrow Connector 235"/>
            <p:cNvCxnSpPr/>
            <p:nvPr/>
          </p:nvCxnSpPr>
          <p:spPr>
            <a:xfrm flipH="1">
              <a:off x="4053951" y="1567952"/>
              <a:ext cx="322638" cy="18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65" name="TextBox 236"/>
            <p:cNvSpPr txBox="1">
              <a:spLocks noChangeArrowheads="1"/>
            </p:cNvSpPr>
            <p:nvPr/>
          </p:nvSpPr>
          <p:spPr bwMode="auto">
            <a:xfrm>
              <a:off x="1520044" y="1120049"/>
              <a:ext cx="1447570" cy="42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FF0000"/>
                  </a:solidFill>
                  <a:latin typeface="Helvetica" charset="0"/>
                  <a:cs typeface="Helvetica" charset="0"/>
                </a:rPr>
                <a:t>protons</a:t>
              </a:r>
            </a:p>
          </p:txBody>
        </p:sp>
        <p:sp>
          <p:nvSpPr>
            <p:cNvPr id="13366" name="TextBox 237"/>
            <p:cNvSpPr txBox="1">
              <a:spLocks noChangeArrowheads="1"/>
            </p:cNvSpPr>
            <p:nvPr/>
          </p:nvSpPr>
          <p:spPr bwMode="auto">
            <a:xfrm>
              <a:off x="5792557" y="1312459"/>
              <a:ext cx="1750441" cy="42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0090"/>
                  </a:solidFill>
                  <a:latin typeface="Helvetica" charset="0"/>
                  <a:cs typeface="Helvetica" charset="0"/>
                </a:rPr>
                <a:t>electrons</a:t>
              </a:r>
            </a:p>
          </p:txBody>
        </p:sp>
        <p:sp>
          <p:nvSpPr>
            <p:cNvPr id="239" name="Oval 238"/>
            <p:cNvSpPr/>
            <p:nvPr/>
          </p:nvSpPr>
          <p:spPr>
            <a:xfrm>
              <a:off x="316277" y="2084054"/>
              <a:ext cx="409029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0" name="Oval 239"/>
            <p:cNvSpPr/>
            <p:nvPr/>
          </p:nvSpPr>
          <p:spPr>
            <a:xfrm>
              <a:off x="839903" y="2078524"/>
              <a:ext cx="409029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1" name="Oval 240"/>
            <p:cNvSpPr/>
            <p:nvPr/>
          </p:nvSpPr>
          <p:spPr>
            <a:xfrm>
              <a:off x="1411133" y="2085897"/>
              <a:ext cx="410792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2" name="Oval 241"/>
            <p:cNvSpPr/>
            <p:nvPr/>
          </p:nvSpPr>
          <p:spPr>
            <a:xfrm>
              <a:off x="1945339" y="2091427"/>
              <a:ext cx="410791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43" name="Straight Arrow Connector 242"/>
            <p:cNvCxnSpPr/>
            <p:nvPr/>
          </p:nvCxnSpPr>
          <p:spPr>
            <a:xfrm rot="16200000">
              <a:off x="355101" y="2004835"/>
              <a:ext cx="322563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Arrow Connector 243"/>
            <p:cNvCxnSpPr/>
            <p:nvPr/>
          </p:nvCxnSpPr>
          <p:spPr>
            <a:xfrm rot="16200000" flipH="1">
              <a:off x="889306" y="2331086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Oval 244"/>
            <p:cNvSpPr/>
            <p:nvPr/>
          </p:nvSpPr>
          <p:spPr>
            <a:xfrm>
              <a:off x="2444282" y="2074837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6" name="Oval 245"/>
            <p:cNvSpPr/>
            <p:nvPr/>
          </p:nvSpPr>
          <p:spPr>
            <a:xfrm>
              <a:off x="2967910" y="2071151"/>
              <a:ext cx="410791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7" name="Oval 246"/>
            <p:cNvSpPr/>
            <p:nvPr/>
          </p:nvSpPr>
          <p:spPr>
            <a:xfrm>
              <a:off x="3540902" y="2078524"/>
              <a:ext cx="409029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8" name="Oval 247"/>
            <p:cNvSpPr/>
            <p:nvPr/>
          </p:nvSpPr>
          <p:spPr>
            <a:xfrm>
              <a:off x="4073344" y="2084054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49" name="Straight Arrow Connector 248"/>
            <p:cNvCxnSpPr/>
            <p:nvPr/>
          </p:nvCxnSpPr>
          <p:spPr>
            <a:xfrm rot="16200000">
              <a:off x="1446431" y="1977187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Arrow Connector 249"/>
            <p:cNvCxnSpPr/>
            <p:nvPr/>
          </p:nvCxnSpPr>
          <p:spPr>
            <a:xfrm rot="16200000">
              <a:off x="2469003" y="1999306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Arrow Connector 250"/>
            <p:cNvCxnSpPr/>
            <p:nvPr/>
          </p:nvCxnSpPr>
          <p:spPr>
            <a:xfrm rot="16200000">
              <a:off x="3560334" y="2010365"/>
              <a:ext cx="322564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Arrow Connector 251"/>
            <p:cNvCxnSpPr/>
            <p:nvPr/>
          </p:nvCxnSpPr>
          <p:spPr>
            <a:xfrm rot="16200000" flipH="1">
              <a:off x="2002716" y="2313575"/>
              <a:ext cx="320720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Arrow Connector 252"/>
            <p:cNvCxnSpPr/>
            <p:nvPr/>
          </p:nvCxnSpPr>
          <p:spPr>
            <a:xfrm rot="16200000" flipH="1">
              <a:off x="3011143" y="2274827"/>
              <a:ext cx="32256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Arrow Connector 253"/>
            <p:cNvCxnSpPr/>
            <p:nvPr/>
          </p:nvCxnSpPr>
          <p:spPr>
            <a:xfrm rot="16200000" flipH="1">
              <a:off x="4110407" y="2283162"/>
              <a:ext cx="322564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32" name="Rectangle 2"/>
          <p:cNvSpPr>
            <a:spLocks noChangeArrowheads="1"/>
          </p:cNvSpPr>
          <p:nvPr/>
        </p:nvSpPr>
        <p:spPr bwMode="auto">
          <a:xfrm>
            <a:off x="2682875" y="6510338"/>
            <a:ext cx="3946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latin typeface="Helvetica" charset="0"/>
                <a:cs typeface="Helvetica" charset="0"/>
              </a:rPr>
              <a:t>* It is possible to increase RHIC ring energy by 10%</a:t>
            </a:r>
          </a:p>
          <a:p>
            <a:endParaRPr lang="en-US" sz="1200">
              <a:latin typeface="Helvetica" charset="0"/>
              <a:cs typeface="Helvetica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2647" y="1714500"/>
            <a:ext cx="2079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Luminosity:</a:t>
            </a:r>
          </a:p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33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 – 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34 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cm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-2 </a:t>
            </a:r>
            <a:r>
              <a:rPr lang="en-US" sz="1800" b="0" dirty="0">
                <a:solidFill>
                  <a:srgbClr val="000000"/>
                </a:solidFill>
                <a:latin typeface="Helvetica" charset="0"/>
              </a:rPr>
              <a:t>s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-1</a:t>
            </a:r>
            <a:endParaRPr lang="en-US" sz="1800" b="0" dirty="0"/>
          </a:p>
        </p:txBody>
      </p:sp>
      <p:sp>
        <p:nvSpPr>
          <p:cNvPr id="8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: Electron Ion Collider at BNL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430946" y="687169"/>
            <a:ext cx="6414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Add an electron accelerator to the existing $2.5B RHIC </a:t>
            </a:r>
            <a:b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including existing RHIC tunnel and </a:t>
            </a:r>
            <a:r>
              <a:rPr lang="en-US" sz="2000" dirty="0" err="1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cryo</a:t>
            </a: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 facility</a:t>
            </a:r>
            <a:endParaRPr lang="en-US" sz="2000" dirty="0"/>
          </a:p>
        </p:txBody>
      </p:sp>
    </p:spTree>
    <p:custDataLst>
      <p:tags r:id="rId1"/>
    </p:custDataLst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80401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-14459" y="787400"/>
            <a:ext cx="6540512" cy="5283200"/>
            <a:chOff x="-14459" y="787400"/>
            <a:chExt cx="6540512" cy="5283200"/>
          </a:xfrm>
        </p:grpSpPr>
        <p:grpSp>
          <p:nvGrpSpPr>
            <p:cNvPr id="9" name="Group 20"/>
            <p:cNvGrpSpPr/>
            <p:nvPr/>
          </p:nvGrpSpPr>
          <p:grpSpPr>
            <a:xfrm>
              <a:off x="-14459" y="787400"/>
              <a:ext cx="6540512" cy="5283200"/>
              <a:chOff x="-14459" y="787400"/>
              <a:chExt cx="6540512" cy="52832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953" y="787400"/>
                <a:ext cx="6515100" cy="5283200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 rot="16200000">
                <a:off x="-352833" y="1240072"/>
                <a:ext cx="10460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A(k’,</a:t>
                </a:r>
                <a:r>
                  <a:rPr lang="en-US" b="1" dirty="0" err="1" smtClean="0">
                    <a:latin typeface="Lucida Grande"/>
                    <a:ea typeface="Lucida Grande"/>
                    <a:cs typeface="Lucida Grande"/>
                  </a:rPr>
                  <a:t>ϕ</a:t>
                </a:r>
                <a:r>
                  <a:rPr lang="en-US" b="1" baseline="-25000" dirty="0" err="1" smtClean="0"/>
                  <a:t>Sk</a:t>
                </a:r>
                <a:r>
                  <a:rPr lang="en-US" b="1" baseline="-25000" dirty="0" smtClean="0"/>
                  <a:t>’</a:t>
                </a:r>
                <a:r>
                  <a:rPr lang="en-US" b="1" dirty="0" smtClean="0"/>
                  <a:t>)</a:t>
                </a:r>
                <a:endParaRPr lang="en-US" b="1" dirty="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124201" y="3380102"/>
              <a:ext cx="23683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Based on a gluon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Sievers</a:t>
              </a:r>
              <a:r>
                <a:rPr lang="en-US" b="1" dirty="0" smtClean="0">
                  <a:solidFill>
                    <a:srgbClr val="0000FF"/>
                  </a:solidFill>
                </a:rPr>
                <a:t> model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9558" y="787400"/>
              <a:ext cx="17015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T. Burton, F. Yuan, ...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0782" y="795285"/>
            <a:ext cx="2953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impact on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sivers</a:t>
            </a:r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0783" y="1811793"/>
            <a:ext cx="295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asymmetry which correlates transverse momentum </a:t>
            </a:r>
            <a:r>
              <a:rPr lang="en-US" b="1" dirty="0" err="1" smtClean="0">
                <a:solidFill>
                  <a:srgbClr val="FF0000"/>
                </a:solidFill>
              </a:rPr>
              <a:t>k</a:t>
            </a:r>
            <a:r>
              <a:rPr lang="en-US" b="1" baseline="-25000" dirty="0" err="1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 of DD-bar pair with transverse proton spin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56" y="5804246"/>
            <a:ext cx="681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aseline="-25000" dirty="0" err="1" smtClean="0">
                <a:solidFill>
                  <a:srgbClr val="FF0000"/>
                </a:solidFill>
              </a:rPr>
              <a:t>Sk</a:t>
            </a:r>
            <a:r>
              <a:rPr lang="en-US" dirty="0" smtClean="0">
                <a:solidFill>
                  <a:srgbClr val="FF0000"/>
                </a:solidFill>
              </a:rPr>
              <a:t> -&gt;</a:t>
            </a:r>
            <a:r>
              <a:rPr lang="en-US" dirty="0" smtClean="0"/>
              <a:t> </a:t>
            </a:r>
            <a:r>
              <a:rPr lang="en-US" dirty="0" err="1" smtClean="0"/>
              <a:t>azimuthal</a:t>
            </a:r>
            <a:r>
              <a:rPr lang="en-US" dirty="0" smtClean="0"/>
              <a:t> angle between the proton spin and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T</a:t>
            </a:r>
            <a:r>
              <a:rPr lang="en-US" dirty="0" smtClean="0"/>
              <a:t> of the  D-meson</a:t>
            </a:r>
            <a:endParaRPr lang="en-US" dirty="0"/>
          </a:p>
        </p:txBody>
      </p:sp>
      <p:grpSp>
        <p:nvGrpSpPr>
          <p:cNvPr id="14" name="Group 23"/>
          <p:cNvGrpSpPr/>
          <p:nvPr/>
        </p:nvGrpSpPr>
        <p:grpSpPr>
          <a:xfrm>
            <a:off x="5908390" y="4582808"/>
            <a:ext cx="3339341" cy="646331"/>
            <a:chOff x="5908390" y="4582808"/>
            <a:chExt cx="3339341" cy="646331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5908390" y="4801297"/>
              <a:ext cx="731664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370020" y="4582808"/>
              <a:ext cx="28777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Errors assuming 100 fb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-1</a:t>
              </a:r>
            </a:p>
            <a:p>
              <a:pPr algn="ctr"/>
              <a:r>
                <a:rPr lang="en-US" b="1" dirty="0" smtClean="0"/>
                <a:t>~8 months @ 50% efficiency</a:t>
              </a:r>
              <a:endParaRPr lang="en-US" b="1" baseline="30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/>
          <p:nvPr/>
        </p:nvGrpSpPr>
        <p:grpSpPr>
          <a:xfrm>
            <a:off x="10122" y="4538222"/>
            <a:ext cx="5161738" cy="1623260"/>
            <a:chOff x="10122" y="4538222"/>
            <a:chExt cx="5161738" cy="162326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22" y="4592362"/>
              <a:ext cx="5161738" cy="156912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607872" y="4538222"/>
              <a:ext cx="106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UP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932954" y="5459968"/>
              <a:ext cx="14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DOWN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-9151" y="869896"/>
            <a:ext cx="4336830" cy="3681609"/>
            <a:chOff x="-9151" y="869896"/>
            <a:chExt cx="4336830" cy="3681609"/>
          </a:xfrm>
        </p:grpSpPr>
        <p:grpSp>
          <p:nvGrpSpPr>
            <p:cNvPr id="23" name="Group 30"/>
            <p:cNvGrpSpPr/>
            <p:nvPr/>
          </p:nvGrpSpPr>
          <p:grpSpPr>
            <a:xfrm>
              <a:off x="-9151" y="869896"/>
              <a:ext cx="4336830" cy="3681609"/>
              <a:chOff x="-9151" y="869896"/>
              <a:chExt cx="4336830" cy="3681609"/>
            </a:xfrm>
          </p:grpSpPr>
          <p:grpSp>
            <p:nvGrpSpPr>
              <p:cNvPr id="27" name="Group 22"/>
              <p:cNvGrpSpPr/>
              <p:nvPr/>
            </p:nvGrpSpPr>
            <p:grpSpPr>
              <a:xfrm>
                <a:off x="-9151" y="869896"/>
                <a:ext cx="4336830" cy="3456432"/>
                <a:chOff x="-9151" y="869896"/>
                <a:chExt cx="4336830" cy="3456432"/>
              </a:xfrm>
            </p:grpSpPr>
            <p:grpSp>
              <p:nvGrpSpPr>
                <p:cNvPr id="29" name="Group 10"/>
                <p:cNvGrpSpPr/>
                <p:nvPr/>
              </p:nvGrpSpPr>
              <p:grpSpPr>
                <a:xfrm>
                  <a:off x="-9151" y="869896"/>
                  <a:ext cx="4150645" cy="3456432"/>
                  <a:chOff x="24272" y="1404616"/>
                  <a:chExt cx="4150645" cy="3456432"/>
                </a:xfrm>
              </p:grpSpPr>
              <p:pic>
                <p:nvPicPr>
                  <p:cNvPr id="9" name="Picture 8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47830" y="1404616"/>
                    <a:ext cx="4127087" cy="3456432"/>
                  </a:xfrm>
                  <a:prstGeom prst="rect">
                    <a:avLst/>
                  </a:prstGeom>
                </p:spPr>
              </p:pic>
              <p:sp>
                <p:nvSpPr>
                  <p:cNvPr id="10" name="TextBox 9"/>
                  <p:cNvSpPr txBox="1"/>
                  <p:nvPr/>
                </p:nvSpPr>
                <p:spPr>
                  <a:xfrm rot="16200000">
                    <a:off x="-555373" y="3268135"/>
                    <a:ext cx="14670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rgbClr val="FF0000"/>
                        </a:solidFill>
                      </a:rPr>
                      <a:t>INT report on EIC</a:t>
                    </a:r>
                    <a:endParaRPr 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22" name="TextBox 21"/>
                <p:cNvSpPr txBox="1"/>
                <p:nvPr/>
              </p:nvSpPr>
              <p:spPr>
                <a:xfrm>
                  <a:off x="3696539" y="2305608"/>
                  <a:ext cx="63114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/>
                    <a:t>5x100</a:t>
                  </a:r>
                  <a:endParaRPr lang="en-US" sz="1400" b="1" dirty="0"/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3976526" y="418217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x</a:t>
                </a:r>
                <a:endParaRPr lang="en-US" b="1" dirty="0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229732" y="2301601"/>
              <a:ext cx="722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20x250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05124" y="2892519"/>
              <a:ext cx="620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√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s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=15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4567" y="725112"/>
            <a:ext cx="325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38574" y="1346216"/>
            <a:ext cx="120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high </a:t>
            </a:r>
            <a:r>
              <a:rPr lang="en-US" b="1" dirty="0" err="1" smtClean="0">
                <a:solidFill>
                  <a:srgbClr val="FF0000"/>
                </a:solidFill>
              </a:rPr>
              <a:t>lumi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Notched Right Arrow 12"/>
          <p:cNvSpPr/>
          <p:nvPr/>
        </p:nvSpPr>
        <p:spPr>
          <a:xfrm>
            <a:off x="5548234" y="1632094"/>
            <a:ext cx="676019" cy="128016"/>
          </a:xfrm>
          <a:prstGeom prst="notchedRightArrow">
            <a:avLst/>
          </a:prstGeom>
          <a:ln w="95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840177" y="1219726"/>
            <a:ext cx="3696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Multidimensional binning in </a:t>
            </a:r>
          </a:p>
          <a:p>
            <a:pPr algn="ctr"/>
            <a:r>
              <a:rPr lang="en-US" b="1" dirty="0" smtClean="0"/>
              <a:t>Q2,x,P</a:t>
            </a:r>
            <a:r>
              <a:rPr lang="en-US" b="1" baseline="30000" dirty="0" smtClean="0"/>
              <a:t>h</a:t>
            </a:r>
            <a:r>
              <a:rPr lang="en-US" b="1" baseline="-25000" dirty="0" smtClean="0"/>
              <a:t>T</a:t>
            </a:r>
            <a:r>
              <a:rPr lang="en-US" b="1" dirty="0" smtClean="0"/>
              <a:t>,z,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dirty="0" smtClean="0"/>
              <a:t> </a:t>
            </a:r>
          </a:p>
          <a:p>
            <a:pPr algn="ctr"/>
            <a:r>
              <a:rPr lang="en-US" b="1" dirty="0" smtClean="0"/>
              <a:t>is made possible!</a:t>
            </a:r>
            <a:endParaRPr lang="en-US" b="1" dirty="0"/>
          </a:p>
        </p:txBody>
      </p:sp>
      <p:grpSp>
        <p:nvGrpSpPr>
          <p:cNvPr id="31" name="Group 44"/>
          <p:cNvGrpSpPr/>
          <p:nvPr/>
        </p:nvGrpSpPr>
        <p:grpSpPr>
          <a:xfrm>
            <a:off x="6221971" y="2319797"/>
            <a:ext cx="2988273" cy="3769643"/>
            <a:chOff x="6221971" y="2319797"/>
            <a:chExt cx="2988273" cy="3769643"/>
          </a:xfrm>
        </p:grpSpPr>
        <p:grpSp>
          <p:nvGrpSpPr>
            <p:cNvPr id="32" name="Group 43"/>
            <p:cNvGrpSpPr/>
            <p:nvPr/>
          </p:nvGrpSpPr>
          <p:grpSpPr>
            <a:xfrm>
              <a:off x="6221971" y="2319797"/>
              <a:ext cx="2988273" cy="3769643"/>
              <a:chOff x="6221971" y="2319797"/>
              <a:chExt cx="2988273" cy="3769643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3111" y="2319797"/>
                <a:ext cx="2855183" cy="1875464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21971" y="4128738"/>
                <a:ext cx="2855183" cy="1960702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 rot="5400000">
                <a:off x="8522884" y="3950498"/>
                <a:ext cx="106694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FF6600"/>
                    </a:solidFill>
                  </a:rPr>
                  <a:t>A. </a:t>
                </a:r>
                <a:r>
                  <a:rPr lang="en-US" sz="1400" b="1" dirty="0" err="1" smtClean="0">
                    <a:solidFill>
                      <a:srgbClr val="FF6600"/>
                    </a:solidFill>
                  </a:rPr>
                  <a:t>Prokudin</a:t>
                </a:r>
                <a:endParaRPr lang="en-US" sz="1400" b="1" dirty="0">
                  <a:solidFill>
                    <a:srgbClr val="FF6600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753056" y="2455490"/>
              <a:ext cx="9337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u-quark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27909" y="4326328"/>
              <a:ext cx="1358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anti </a:t>
              </a:r>
              <a:r>
                <a:rPr lang="en-US" b="1" dirty="0" err="1" smtClean="0"/>
                <a:t>u</a:t>
              </a:r>
              <a:r>
                <a:rPr lang="en-US" b="1" dirty="0" smtClean="0"/>
                <a:t>-quark</a:t>
              </a:r>
              <a:endParaRPr lang="en-US" b="1" dirty="0"/>
            </a:p>
          </p:txBody>
        </p:sp>
      </p:grpSp>
      <p:grpSp>
        <p:nvGrpSpPr>
          <p:cNvPr id="35" name="Group 42"/>
          <p:cNvGrpSpPr/>
          <p:nvPr/>
        </p:nvGrpSpPr>
        <p:grpSpPr>
          <a:xfrm>
            <a:off x="3985520" y="3041192"/>
            <a:ext cx="2247591" cy="835493"/>
            <a:chOff x="3985520" y="3041192"/>
            <a:chExt cx="2247591" cy="835493"/>
          </a:xfrm>
        </p:grpSpPr>
        <p:sp>
          <p:nvSpPr>
            <p:cNvPr id="19" name="Notched Right Arrow 18"/>
            <p:cNvSpPr/>
            <p:nvPr/>
          </p:nvSpPr>
          <p:spPr>
            <a:xfrm rot="992504">
              <a:off x="3985520" y="3486788"/>
              <a:ext cx="2247591" cy="38989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rgbClr val="FF6600"/>
                  </a:solidFill>
                </a:rPr>
                <a:t>Stage-1 data</a:t>
              </a:r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059171">
              <a:off x="4338574" y="3041192"/>
              <a:ext cx="1580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Global TMD fit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381717" y="624852"/>
            <a:ext cx="199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pseudo data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39" name="Group 45"/>
          <p:cNvGrpSpPr/>
          <p:nvPr/>
        </p:nvGrpSpPr>
        <p:grpSpPr>
          <a:xfrm>
            <a:off x="4640448" y="4386968"/>
            <a:ext cx="2144438" cy="1133921"/>
            <a:chOff x="4640448" y="4386968"/>
            <a:chExt cx="2144438" cy="1133921"/>
          </a:xfrm>
        </p:grpSpPr>
        <p:sp>
          <p:nvSpPr>
            <p:cNvPr id="25" name="Notched Right Arrow 24"/>
            <p:cNvSpPr/>
            <p:nvPr/>
          </p:nvSpPr>
          <p:spPr>
            <a:xfrm rot="9138669">
              <a:off x="5083877" y="4386968"/>
              <a:ext cx="1182551" cy="28846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9899135">
              <a:off x="4640448" y="4689892"/>
              <a:ext cx="21444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Proton imaging in transverse-momentum space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1" name="Group 34"/>
          <p:cNvGrpSpPr/>
          <p:nvPr/>
        </p:nvGrpSpPr>
        <p:grpSpPr>
          <a:xfrm>
            <a:off x="3631976" y="1031934"/>
            <a:ext cx="1110533" cy="307777"/>
            <a:chOff x="3631976" y="1031934"/>
            <a:chExt cx="1110533" cy="307777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3631976" y="1219726"/>
              <a:ext cx="34455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897030" y="1031934"/>
              <a:ext cx="8454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0.8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2" name="Group 38"/>
          <p:cNvGrpSpPr/>
          <p:nvPr/>
        </p:nvGrpSpPr>
        <p:grpSpPr>
          <a:xfrm>
            <a:off x="324384" y="3408809"/>
            <a:ext cx="1210588" cy="1129413"/>
            <a:chOff x="324384" y="3408809"/>
            <a:chExt cx="1210588" cy="1129413"/>
          </a:xfrm>
        </p:grpSpPr>
        <p:sp>
          <p:nvSpPr>
            <p:cNvPr id="36" name="TextBox 35"/>
            <p:cNvSpPr txBox="1"/>
            <p:nvPr/>
          </p:nvSpPr>
          <p:spPr>
            <a:xfrm>
              <a:off x="324384" y="4230445"/>
              <a:ext cx="1210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2.0 </a:t>
              </a:r>
              <a:r>
                <a:rPr lang="en-US" sz="1400" b="1" dirty="0" err="1" smtClean="0">
                  <a:solidFill>
                    <a:srgbClr val="0000FF"/>
                  </a:solidFill>
                </a:rPr>
                <a:t>GeV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38" name="Straight Arrow Connector 37"/>
            <p:cNvCxnSpPr>
              <a:endCxn id="36" idx="0"/>
            </p:cNvCxnSpPr>
            <p:nvPr/>
          </p:nvCxnSpPr>
          <p:spPr>
            <a:xfrm rot="5400000">
              <a:off x="588791" y="3749696"/>
              <a:ext cx="821636" cy="1398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9"/>
          <p:cNvGrpSpPr/>
          <p:nvPr/>
        </p:nvGrpSpPr>
        <p:grpSpPr>
          <a:xfrm>
            <a:off x="137010" y="800632"/>
            <a:ext cx="8869980" cy="3075983"/>
            <a:chOff x="137010" y="800632"/>
            <a:chExt cx="8869980" cy="3075983"/>
          </a:xfrm>
        </p:grpSpPr>
        <p:grpSp>
          <p:nvGrpSpPr>
            <p:cNvPr id="5" name="Group 10"/>
            <p:cNvGrpSpPr/>
            <p:nvPr/>
          </p:nvGrpSpPr>
          <p:grpSpPr>
            <a:xfrm>
              <a:off x="137010" y="800632"/>
              <a:ext cx="3549211" cy="3075983"/>
              <a:chOff x="457200" y="875336"/>
              <a:chExt cx="3549211" cy="307598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7200" y="875336"/>
                <a:ext cx="3549211" cy="307598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992106" y="1237615"/>
                <a:ext cx="1327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20x250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5501301" y="830152"/>
              <a:ext cx="3505689" cy="3035791"/>
              <a:chOff x="5181111" y="915528"/>
              <a:chExt cx="3505689" cy="303579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81111" y="915528"/>
                <a:ext cx="3505689" cy="303579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718524" y="1314681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5x50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eRHIC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grpSp>
        <p:nvGrpSpPr>
          <p:cNvPr id="15" name="Group 42"/>
          <p:cNvGrpSpPr/>
          <p:nvPr/>
        </p:nvGrpSpPr>
        <p:grpSpPr>
          <a:xfrm>
            <a:off x="213356" y="970526"/>
            <a:ext cx="8577734" cy="3035300"/>
            <a:chOff x="213356" y="970526"/>
            <a:chExt cx="8577734" cy="3035300"/>
          </a:xfrm>
        </p:grpSpPr>
        <p:grpSp>
          <p:nvGrpSpPr>
            <p:cNvPr id="16" name="Group 37"/>
            <p:cNvGrpSpPr/>
            <p:nvPr/>
          </p:nvGrpSpPr>
          <p:grpSpPr>
            <a:xfrm>
              <a:off x="213356" y="970526"/>
              <a:ext cx="8577734" cy="3035300"/>
              <a:chOff x="213356" y="970526"/>
              <a:chExt cx="8577734" cy="3035300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3356" y="1044263"/>
                <a:ext cx="3159756" cy="296156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8800" y="970526"/>
                <a:ext cx="3152290" cy="2943641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838033" y="1424521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07854" y="1347576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036" y="24538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 3D picture in coordinate space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transverse momentum                         generalized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parton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distributions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dependent distributions                     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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 exclusive reaction like DVCS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881" y="3289360"/>
            <a:ext cx="152146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370352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243" y="573088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777549" y="1309826"/>
            <a:ext cx="427783" cy="1543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5980528" y="1233580"/>
            <a:ext cx="390583" cy="1507725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l="8471" t="4706" r="2824" b="4706"/>
          <a:stretch>
            <a:fillRect/>
          </a:stretch>
        </p:blipFill>
        <p:spPr>
          <a:xfrm>
            <a:off x="3897645" y="1927545"/>
            <a:ext cx="1436356" cy="88010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9560000">
            <a:off x="2453625" y="16378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9" name="TextBox 18"/>
          <p:cNvSpPr txBox="1"/>
          <p:nvPr/>
        </p:nvSpPr>
        <p:spPr>
          <a:xfrm rot="1860000">
            <a:off x="5923839" y="1587112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832" y="654734"/>
            <a:ext cx="23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grpSp>
        <p:nvGrpSpPr>
          <p:cNvPr id="2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Oval 25"/>
          <p:cNvSpPr/>
          <p:nvPr/>
        </p:nvSpPr>
        <p:spPr>
          <a:xfrm rot="1813402">
            <a:off x="5144168" y="1648328"/>
            <a:ext cx="2221411" cy="698500"/>
          </a:xfrm>
          <a:prstGeom prst="ellipse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  <p:bldP spid="15" grpId="0" animBg="1"/>
      <p:bldP spid="16" grpId="0" animBg="1"/>
      <p:bldP spid="18" grpId="0"/>
      <p:bldP spid="19" grpId="0"/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237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-39254" y="673630"/>
            <a:ext cx="9276899" cy="183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Utilize the theoretical concepts of transverse momentum distributions (TMDs)</a:t>
            </a:r>
          </a:p>
          <a:p>
            <a:pPr>
              <a:buClr>
                <a:srgbClr val="0000FF"/>
              </a:buClr>
            </a:pPr>
            <a:r>
              <a:rPr lang="en-US" dirty="0"/>
              <a:t> </a:t>
            </a:r>
            <a:r>
              <a:rPr lang="en-US" dirty="0" smtClean="0"/>
              <a:t>  and un-integrated PDFs, which encode correlations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spin-orbit correlations on </a:t>
            </a:r>
            <a:r>
              <a:rPr lang="en-US" dirty="0" err="1" smtClean="0"/>
              <a:t>parton</a:t>
            </a:r>
            <a:r>
              <a:rPr lang="en-US" dirty="0" smtClean="0"/>
              <a:t> level </a:t>
            </a:r>
            <a:r>
              <a:rPr lang="en-US" dirty="0" smtClean="0">
                <a:sym typeface="Wingdings"/>
              </a:rPr>
              <a:t> hydrogen atom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teach us how colors charges in QCD interact</a:t>
            </a:r>
          </a:p>
          <a:p>
            <a:pPr marL="285750" indent="-285750">
              <a:spcBef>
                <a:spcPts val="30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0000FF"/>
                </a:solidFill>
              </a:rPr>
              <a:t>Observable: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azimuthal modulations</a:t>
            </a:r>
            <a:r>
              <a:rPr lang="en-US" dirty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of</a:t>
            </a:r>
            <a:r>
              <a:rPr lang="en-US" dirty="0" smtClean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6-fold differential </a:t>
            </a:r>
            <a:endParaRPr lang="en-US" dirty="0" smtClean="0">
              <a:latin typeface="Comic Sans MS"/>
              <a:ea typeface="Corbel Bold" charset="0"/>
              <a:cs typeface="Comic Sans MS"/>
              <a:sym typeface="Corbel Bold" charset="0"/>
            </a:endParaRPr>
          </a:p>
          <a:p>
            <a:pPr>
              <a:spcBef>
                <a:spcPts val="300"/>
              </a:spcBef>
            </a:pP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  cross section </a:t>
            </a:r>
            <a:r>
              <a:rPr lang="en-US" dirty="0" smtClean="0"/>
              <a:t>in semi-inclusive DIS </a:t>
            </a:r>
            <a:endParaRPr lang="en-US" dirty="0"/>
          </a:p>
        </p:txBody>
      </p:sp>
      <p:pic>
        <p:nvPicPr>
          <p:cNvPr id="6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0399" y="1181647"/>
            <a:ext cx="1696517" cy="121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 bwMode="auto">
          <a:xfrm>
            <a:off x="4713264" y="3876451"/>
            <a:ext cx="3978805" cy="20381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33949347"/>
              </p:ext>
            </p:extLst>
          </p:nvPr>
        </p:nvGraphicFramePr>
        <p:xfrm>
          <a:off x="4275785" y="2081475"/>
          <a:ext cx="1696891" cy="590223"/>
        </p:xfrm>
        <a:graphic>
          <a:graphicData uri="http://schemas.openxmlformats.org/presentationml/2006/ole">
            <p:oleObj spid="_x0000_s478210" name="Equation" r:id="rId5" imgW="1155700" imgH="406400" progId="">
              <p:embed/>
            </p:oleObj>
          </a:graphicData>
        </a:graphic>
      </p:graphicFrame>
      <p:pic>
        <p:nvPicPr>
          <p:cNvPr id="9" name="Picture 8" descr="tmd_profile_final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80505" y="2676939"/>
            <a:ext cx="4267200" cy="2933700"/>
          </a:xfrm>
          <a:prstGeom prst="rect">
            <a:avLst/>
          </a:prstGeom>
        </p:spPr>
      </p:pic>
      <p:sp>
        <p:nvSpPr>
          <p:cNvPr id="11" name="AutoShape 49"/>
          <p:cNvSpPr>
            <a:spLocks noChangeArrowheads="1"/>
          </p:cNvSpPr>
          <p:nvPr/>
        </p:nvSpPr>
        <p:spPr bwMode="auto">
          <a:xfrm>
            <a:off x="4203901" y="2988138"/>
            <a:ext cx="809839" cy="424297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50000">
                <a:srgbClr val="CC66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9602" y="2959660"/>
            <a:ext cx="35486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be viewed as </a:t>
            </a:r>
            <a:r>
              <a:rPr lang="en-US" dirty="0" err="1" smtClean="0"/>
              <a:t>parton</a:t>
            </a:r>
            <a:r>
              <a:rPr lang="en-US" dirty="0" smtClean="0"/>
              <a:t> flow</a:t>
            </a:r>
          </a:p>
          <a:p>
            <a:r>
              <a:rPr lang="en-US" dirty="0" smtClean="0"/>
              <a:t>inside nucleus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analogy:</a:t>
            </a:r>
            <a:r>
              <a:rPr lang="en-US" dirty="0" smtClean="0"/>
              <a:t> currents in oceans</a:t>
            </a:r>
            <a:endParaRPr lang="en-US" dirty="0"/>
          </a:p>
        </p:txBody>
      </p:sp>
      <p:pic>
        <p:nvPicPr>
          <p:cNvPr id="15" name="Picture 14" descr="Tomography_atlant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511069" y="3743740"/>
            <a:ext cx="3121256" cy="2773773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C90000"/>
                </a:solidFill>
              </a:rPr>
              <a:t>Multi-</a:t>
            </a:r>
            <a:r>
              <a:rPr lang="en-US" sz="2800" b="1" dirty="0" err="1" smtClean="0">
                <a:solidFill>
                  <a:srgbClr val="C90000"/>
                </a:solidFill>
              </a:rPr>
              <a:t>parton</a:t>
            </a:r>
            <a:r>
              <a:rPr lang="en-US" sz="2800" b="1" dirty="0" smtClean="0">
                <a:solidFill>
                  <a:srgbClr val="C90000"/>
                </a:solidFill>
              </a:rPr>
              <a:t> correlations in p</a:t>
            </a:r>
            <a:r>
              <a:rPr lang="en-US" sz="2800" b="1" baseline="-25000" dirty="0" smtClean="0">
                <a:solidFill>
                  <a:srgbClr val="C90000"/>
                </a:solidFill>
              </a:rPr>
              <a:t>t</a:t>
            </a:r>
            <a:r>
              <a:rPr lang="en-US" sz="2800" b="1" dirty="0" smtClean="0">
                <a:solidFill>
                  <a:srgbClr val="C90000"/>
                </a:solidFill>
              </a:rPr>
              <a:t>-space (</a:t>
            </a:r>
            <a:r>
              <a:rPr lang="en-GB" sz="2800" b="1" dirty="0" err="1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96979696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437252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p:oleObj spid="_x0000_s437250" name="Equation" r:id="rId5" imgW="7366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p:oleObj spid="_x0000_s437251" name="Equation" r:id="rId6" imgW="8001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p:oleObj spid="_x0000_s437253" name="Equation" r:id="rId7" imgW="18161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437254" name="Equation" r:id="rId8" imgW="3378200" imgH="406400" progId="Equation.3">
              <p:embed/>
            </p:oleObj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437255" name="Equation" r:id="rId9" imgW="2590800" imgH="495300" progId="Equation.3">
              <p:embed/>
            </p:oleObj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RHIC_Schematic_rev0114_WithBG_Fina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697525"/>
            <a:ext cx="9144000" cy="6160475"/>
          </a:xfrm>
          <a:prstGeom prst="rect">
            <a:avLst/>
          </a:prstGeom>
        </p:spPr>
      </p:pic>
      <p:pic>
        <p:nvPicPr>
          <p:cNvPr id="15364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480154" y="3746444"/>
            <a:ext cx="1600200" cy="1511356"/>
          </a:xfrm>
          <a:prstGeom prst="rect">
            <a:avLst/>
          </a:prstGeom>
          <a:noFill/>
          <a:ln w="19050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305" descr="ist2_10525240-round-stamp-with-text-100-eco-friendly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14300" y="5749925"/>
            <a:ext cx="8001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Box 306"/>
          <p:cNvSpPr txBox="1">
            <a:spLocks noChangeArrowheads="1"/>
          </p:cNvSpPr>
          <p:nvPr/>
        </p:nvSpPr>
        <p:spPr bwMode="auto">
          <a:xfrm rot="-847529">
            <a:off x="254000" y="645636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006101"/>
                </a:solidFill>
                <a:latin typeface="Arial Black" charset="0"/>
                <a:cs typeface="Arial Black" charset="0"/>
              </a:rPr>
              <a:t>eRHIC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design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3200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86647"/>
            <a:ext cx="7136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3" y="932852"/>
            <a:ext cx="2441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aim to do: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912" y="1345227"/>
            <a:ext cx="5393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eRHIC</a:t>
            </a:r>
            <a:r>
              <a:rPr lang="en-US" dirty="0" smtClean="0"/>
              <a:t> is designed to investigate the </a:t>
            </a:r>
            <a:r>
              <a:rPr lang="en-US" dirty="0" smtClean="0">
                <a:solidFill>
                  <a:srgbClr val="FF0000"/>
                </a:solidFill>
              </a:rPr>
              <a:t>spatial structure of quarks and gluons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>
              <a:buFont typeface="Wingdings" charset="2"/>
              <a:buChar char=""/>
            </a:pPr>
            <a:r>
              <a:rPr lang="en-US" dirty="0" smtClean="0"/>
              <a:t> their distributions in position and momentum space</a:t>
            </a:r>
          </a:p>
          <a:p>
            <a:pPr>
              <a:buFont typeface="Wingdings" charset="2"/>
              <a:buChar char=""/>
            </a:pPr>
            <a:r>
              <a:rPr lang="en-US" dirty="0" smtClean="0"/>
              <a:t> their orbital angular </a:t>
            </a:r>
            <a:r>
              <a:rPr lang="en-US" dirty="0" err="1" smtClean="0"/>
              <a:t>momenta</a:t>
            </a:r>
            <a:r>
              <a:rPr lang="en-US" dirty="0" smtClean="0"/>
              <a:t> and polarization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098984"/>
            <a:ext cx="2667000" cy="1944687"/>
          </a:xfrm>
          <a:prstGeom prst="rect">
            <a:avLst/>
          </a:prstGeom>
        </p:spPr>
      </p:pic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38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18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19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p:oleObj spid="_x0000_s307202" r:id="rId6" imgW="76200" imgH="177800" progId="Equation.3">
                    <p:embed/>
                  </p:oleObj>
                </a:graphicData>
              </a:graphic>
            </p:graphicFrame>
            <p:sp>
              <p:nvSpPr>
                <p:cNvPr id="20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27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34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4" name="TextBox 43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7" name="Curved Right Arrow 46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46" name="TextBox 45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Left Arrow 48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45" name="TextBox 44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0957" y="4081863"/>
            <a:ext cx="19070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</a:t>
            </a:r>
          </a:p>
          <a:p>
            <a:r>
              <a:rPr lang="en-US" sz="1600" dirty="0" smtClean="0"/>
              <a:t>Gluon: 20% (RHIC)     </a:t>
            </a:r>
          </a:p>
          <a:p>
            <a:r>
              <a:rPr lang="en-US" sz="1600" dirty="0" smtClean="0"/>
              <a:t>Quarks: 30% (DIS)</a:t>
            </a:r>
          </a:p>
          <a:p>
            <a:r>
              <a:rPr lang="en-US" sz="1600" dirty="0" smtClean="0">
                <a:solidFill>
                  <a:srgbClr val="FF00FF"/>
                </a:solidFill>
              </a:rPr>
              <a:t>MISS 50%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</a:t>
            </a:r>
            <a:r>
              <a:rPr lang="en-US" sz="1600" dirty="0" smtClean="0">
                <a:solidFill>
                  <a:srgbClr val="FF00FF"/>
                </a:solidFill>
                <a:sym typeface="Wingdings"/>
              </a:rPr>
              <a:t> low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x</a:t>
            </a:r>
            <a:endParaRPr lang="en-US" sz="16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930685" y="42413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3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4"/>
                <a:stretch>
                  <a:fillRect/>
                </a:stretch>
              </p:blipFill>
            </mc:Fallback>
          </mc:AlternateContent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p:oleObj spid="_x0000_s308226" name="Equation" r:id="rId5" imgW="419040" imgH="431640" progId="">
                <p:embed/>
              </p:oleObj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188257" y="5207605"/>
            <a:ext cx="61109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 </a:t>
            </a:r>
          </a:p>
          <a:p>
            <a:r>
              <a:rPr lang="en-US" sz="1600" b="1" dirty="0" smtClean="0">
                <a:cs typeface="Symbol" charset="2"/>
              </a:rPr>
              <a:t>The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-range will be</a:t>
            </a:r>
            <a:r>
              <a:rPr lang="en-US" sz="1600" b="1" dirty="0" smtClean="0"/>
              <a:t> extended by three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47257" y="666018"/>
            <a:ext cx="2518143" cy="3621389"/>
            <a:chOff x="1028142" y="577712"/>
            <a:chExt cx="2518143" cy="3621389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11374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rgbClr val="FFFFFF"/>
                  </a:solidFill>
                </a:rPr>
                <a:t>The Spin Sum Rule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5184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</a:rPr>
                <a:t>The Holy Grail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Gruppierung 40"/>
          <p:cNvGrpSpPr/>
          <p:nvPr/>
        </p:nvGrpSpPr>
        <p:grpSpPr>
          <a:xfrm>
            <a:off x="2842843" y="809570"/>
            <a:ext cx="6095325" cy="3259593"/>
            <a:chOff x="310168" y="736777"/>
            <a:chExt cx="6095325" cy="3383541"/>
          </a:xfrm>
        </p:grpSpPr>
        <p:sp>
          <p:nvSpPr>
            <p:cNvPr id="49" name="Abgerundetes Rechteck 10"/>
            <p:cNvSpPr/>
            <p:nvPr/>
          </p:nvSpPr>
          <p:spPr>
            <a:xfrm>
              <a:off x="310168" y="736777"/>
              <a:ext cx="6095325" cy="338354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50" name="Picture 27" descr="uli_nucleon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9919" y="842963"/>
              <a:ext cx="971572" cy="842963"/>
            </a:xfrm>
            <a:prstGeom prst="rect">
              <a:avLst/>
            </a:prstGeom>
            <a:noFill/>
          </p:spPr>
        </p:pic>
        <p:sp>
          <p:nvSpPr>
            <p:cNvPr id="51" name="Textfeld 13"/>
            <p:cNvSpPr txBox="1"/>
            <p:nvPr/>
          </p:nvSpPr>
          <p:spPr>
            <a:xfrm>
              <a:off x="1293385" y="1036928"/>
              <a:ext cx="1644401" cy="41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52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59" name="Bild 1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60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3" name="Textfeld 17"/>
            <p:cNvSpPr txBox="1"/>
            <p:nvPr/>
          </p:nvSpPr>
          <p:spPr>
            <a:xfrm>
              <a:off x="832745" y="1797731"/>
              <a:ext cx="5483847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polarization of gluons at small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 where they are most abundant?</a:t>
              </a:r>
            </a:p>
          </p:txBody>
        </p:sp>
        <p:grpSp>
          <p:nvGrpSpPr>
            <p:cNvPr id="54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57" name="Bild 2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58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5" name="Textfeld 22"/>
            <p:cNvSpPr txBox="1"/>
            <p:nvPr/>
          </p:nvSpPr>
          <p:spPr>
            <a:xfrm>
              <a:off x="832745" y="2679702"/>
              <a:ext cx="5483848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flavor decomposition of the polarized sea depending on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?</a:t>
              </a:r>
            </a:p>
          </p:txBody>
        </p:sp>
        <p:sp>
          <p:nvSpPr>
            <p:cNvPr id="56" name="Textfeld 23"/>
            <p:cNvSpPr txBox="1"/>
            <p:nvPr/>
          </p:nvSpPr>
          <p:spPr>
            <a:xfrm>
              <a:off x="310168" y="3599006"/>
              <a:ext cx="6006425" cy="351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contributions to the proton spin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413009" y="4093697"/>
            <a:ext cx="2507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“Helicity sum rule”</a:t>
            </a:r>
            <a:endParaRPr lang="en-US" dirty="0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31428343"/>
              </p:ext>
            </p:extLst>
          </p:nvPr>
        </p:nvGraphicFramePr>
        <p:xfrm>
          <a:off x="2618326" y="4487395"/>
          <a:ext cx="3873500" cy="533400"/>
        </p:xfrm>
        <a:graphic>
          <a:graphicData uri="http://schemas.openxmlformats.org/presentationml/2006/ole">
            <p:oleObj spid="_x0000_s308229" name="Equation" r:id="rId9" imgW="3873500" imgH="533400" progId="">
              <p:embed/>
            </p:oleObj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4845588" y="475833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6081721" y="4715998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34943" y="5118162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72676" y="5092762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5380742" y="4424788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164675" y="4076763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61" grpId="0"/>
      <p:bldP spid="63" grpId="0" animBg="1"/>
      <p:bldP spid="64" grpId="0" animBg="1"/>
      <p:bldP spid="65" grpId="0"/>
      <p:bldP spid="66" grpId="0"/>
      <p:bldP spid="67" grpId="0" animBg="1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169073">
            <a:off x="5962759" y="4142538"/>
            <a:ext cx="442471" cy="1846613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9840" r="6428" b="3516"/>
          <a:stretch/>
        </p:blipFill>
        <p:spPr>
          <a:xfrm>
            <a:off x="199903" y="681038"/>
            <a:ext cx="8080878" cy="5611932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160019" y="-116510"/>
            <a:ext cx="7313613" cy="634852"/>
          </a:xfrm>
          <a:prstGeom prst="rect">
            <a:avLst/>
          </a:prstGeo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b">
            <a:noAutofit/>
            <a:sp3d extrusionH="12700">
              <a:extrusionClr>
                <a:schemeClr val="bg1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  <a:uLnTx/>
              <a:uFillTx/>
              <a:latin typeface="Comic Sans MS"/>
              <a:ea typeface="+mj-ea"/>
              <a:cs typeface="Comic Sans M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766004" y="6106299"/>
            <a:ext cx="3587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lowest x so far </a:t>
            </a:r>
            <a:r>
              <a:rPr lang="en-US" sz="1400" b="1" dirty="0" smtClean="0">
                <a:solidFill>
                  <a:srgbClr val="0000FF"/>
                </a:solidFill>
              </a:rPr>
              <a:t>4.6 x10</a:t>
            </a:r>
            <a:r>
              <a:rPr lang="en-US" sz="1400" b="1" baseline="30000" dirty="0" smtClean="0">
                <a:solidFill>
                  <a:srgbClr val="0000FF"/>
                </a:solidFill>
              </a:rPr>
              <a:t>-3</a:t>
            </a:r>
            <a:r>
              <a:rPr lang="en-US" sz="1400" dirty="0">
                <a:solidFill>
                  <a:srgbClr val="0000FF"/>
                </a:solidFill>
              </a:rPr>
              <a:t> </a:t>
            </a:r>
            <a:r>
              <a:rPr lang="en-US" sz="1400" dirty="0" smtClean="0">
                <a:solidFill>
                  <a:srgbClr val="0000FF"/>
                </a:solidFill>
              </a:rPr>
              <a:t>COMPASS </a:t>
            </a:r>
            <a:endParaRPr lang="en-US" sz="1400" baseline="30000" dirty="0" smtClean="0">
              <a:solidFill>
                <a:srgbClr val="0000FF"/>
              </a:solidFill>
            </a:endParaRPr>
          </a:p>
        </p:txBody>
      </p:sp>
      <p:cxnSp>
        <p:nvCxnSpPr>
          <p:cNvPr id="10" name="Gerade Verbindung mit Pfeil 10"/>
          <p:cNvCxnSpPr/>
          <p:nvPr/>
        </p:nvCxnSpPr>
        <p:spPr>
          <a:xfrm rot="5400000" flipH="1" flipV="1">
            <a:off x="4027667" y="5726607"/>
            <a:ext cx="499163" cy="36182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1"/>
          <p:cNvSpPr txBox="1"/>
          <p:nvPr/>
        </p:nvSpPr>
        <p:spPr>
          <a:xfrm>
            <a:off x="6439590" y="3640692"/>
            <a:ext cx="2185020" cy="815608"/>
          </a:xfrm>
          <a:prstGeom prst="rect">
            <a:avLst/>
          </a:prstGeom>
          <a:solidFill>
            <a:srgbClr val="FFF7ED"/>
          </a:solidFill>
          <a:ln>
            <a:solidFill>
              <a:srgbClr val="FF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RHIC pp data</a:t>
            </a:r>
          </a:p>
          <a:p>
            <a:pPr algn="ctr"/>
            <a:r>
              <a:rPr lang="en-US" sz="1100" b="1" dirty="0" smtClean="0"/>
              <a:t>constraining </a:t>
            </a:r>
            <a:r>
              <a:rPr lang="en-US" sz="1100" b="1" dirty="0" err="1" smtClean="0"/>
              <a:t>Δg(x</a:t>
            </a:r>
            <a:r>
              <a:rPr lang="en-US" sz="1100" b="1" dirty="0" smtClean="0"/>
              <a:t>)</a:t>
            </a:r>
          </a:p>
          <a:p>
            <a:pPr algn="ctr">
              <a:spcAft>
                <a:spcPts val="600"/>
              </a:spcAft>
            </a:pPr>
            <a:r>
              <a:rPr lang="en-US" sz="1100" dirty="0" smtClean="0"/>
              <a:t>in approx. </a:t>
            </a:r>
            <a:r>
              <a:rPr lang="en-US" sz="1100" b="1" dirty="0" smtClean="0">
                <a:solidFill>
                  <a:srgbClr val="FF0000"/>
                </a:solidFill>
              </a:rPr>
              <a:t>0.05 &lt; </a:t>
            </a:r>
            <a:r>
              <a:rPr lang="en-US" sz="1100" b="1" dirty="0" err="1" smtClean="0">
                <a:solidFill>
                  <a:srgbClr val="FF0000"/>
                </a:solidFill>
              </a:rPr>
              <a:t>x</a:t>
            </a:r>
            <a:r>
              <a:rPr lang="en-US" sz="1100" b="1" dirty="0" smtClean="0">
                <a:solidFill>
                  <a:srgbClr val="FF0000"/>
                </a:solidFill>
              </a:rPr>
              <a:t> &lt;0.2</a:t>
            </a:r>
          </a:p>
          <a:p>
            <a:pPr algn="ctr"/>
            <a:r>
              <a:rPr lang="en-US" sz="900" dirty="0" smtClean="0"/>
              <a:t>data plotted at </a:t>
            </a:r>
            <a:r>
              <a:rPr lang="en-US" sz="900" dirty="0" err="1" smtClean="0"/>
              <a:t>x</a:t>
            </a:r>
            <a:r>
              <a:rPr lang="en-US" sz="900" baseline="-25000" dirty="0" err="1" smtClean="0"/>
              <a:t>T</a:t>
            </a:r>
            <a:r>
              <a:rPr lang="en-US" sz="900" dirty="0" smtClean="0"/>
              <a:t>=2p</a:t>
            </a:r>
            <a:r>
              <a:rPr lang="en-US" sz="900" baseline="-25000" dirty="0" smtClean="0"/>
              <a:t>T</a:t>
            </a:r>
            <a:r>
              <a:rPr lang="en-US" sz="900" dirty="0" smtClean="0"/>
              <a:t>/√S</a:t>
            </a:r>
            <a:endParaRPr lang="en-US" sz="90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8" name="Pfeil nach links 15"/>
          <p:cNvSpPr/>
          <p:nvPr/>
        </p:nvSpPr>
        <p:spPr>
          <a:xfrm>
            <a:off x="1388756" y="5548065"/>
            <a:ext cx="2866421" cy="151462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Textfeld 16"/>
          <p:cNvSpPr txBox="1"/>
          <p:nvPr/>
        </p:nvSpPr>
        <p:spPr>
          <a:xfrm>
            <a:off x="116436" y="6156144"/>
            <a:ext cx="2499548" cy="6924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eRHIC</a:t>
            </a:r>
            <a:r>
              <a:rPr lang="en-US" sz="1400" b="1" dirty="0" smtClean="0"/>
              <a:t> extends x coverage</a:t>
            </a:r>
          </a:p>
          <a:p>
            <a:pPr algn="ctr"/>
            <a:r>
              <a:rPr lang="en-US" sz="1400" b="1" dirty="0" smtClean="0"/>
              <a:t>by up to 2 decades </a:t>
            </a:r>
          </a:p>
          <a:p>
            <a:pPr algn="ctr"/>
            <a:r>
              <a:rPr lang="en-US" sz="1100" dirty="0" smtClean="0"/>
              <a:t>(at Q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=1 GeV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) </a:t>
            </a:r>
            <a:endParaRPr lang="en-US" sz="1400" dirty="0"/>
          </a:p>
        </p:txBody>
      </p:sp>
      <p:sp>
        <p:nvSpPr>
          <p:cNvPr id="20" name="Pfeil nach links 6"/>
          <p:cNvSpPr/>
          <p:nvPr/>
        </p:nvSpPr>
        <p:spPr>
          <a:xfrm rot="5400000">
            <a:off x="3781869" y="3905756"/>
            <a:ext cx="2341147" cy="183918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feld 7"/>
          <p:cNvSpPr txBox="1"/>
          <p:nvPr/>
        </p:nvSpPr>
        <p:spPr>
          <a:xfrm>
            <a:off x="4607277" y="1756738"/>
            <a:ext cx="1765870" cy="338554"/>
          </a:xfrm>
          <a:prstGeom prst="rect">
            <a:avLst/>
          </a:prstGeom>
          <a:solidFill>
            <a:srgbClr val="0000FF">
              <a:alpha val="25000"/>
            </a:srgbClr>
          </a:solidFill>
          <a:ln w="28575">
            <a:solidFill>
              <a:srgbClr val="00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likewise for Q</a:t>
            </a:r>
            <a:r>
              <a:rPr lang="en-US" sz="1600" b="1" baseline="30000" dirty="0" smtClean="0"/>
              <a:t>2</a:t>
            </a:r>
            <a:r>
              <a:rPr lang="en-US" sz="1400" dirty="0" smtClean="0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present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vs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eRHIC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kinematic coverage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Rounded Rectangle 15"/>
          <p:cNvSpPr/>
          <p:nvPr/>
        </p:nvSpPr>
        <p:spPr>
          <a:xfrm rot="2195036">
            <a:off x="5960530" y="1847269"/>
            <a:ext cx="356513" cy="4195223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5400000">
            <a:off x="6737512" y="544929"/>
            <a:ext cx="356513" cy="1943100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18134967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9" grpId="1"/>
      <p:bldP spid="11" grpId="1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16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980410" y="123881"/>
            <a:ext cx="684168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Polarized W production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232" y="-105752"/>
            <a:ext cx="1797395" cy="1693134"/>
            <a:chOff x="13473" y="188198"/>
            <a:chExt cx="1797395" cy="1693134"/>
          </a:xfrm>
        </p:grpSpPr>
        <p:pic>
          <p:nvPicPr>
            <p:cNvPr id="6" name="Bild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73" y="188198"/>
              <a:ext cx="1796894" cy="1693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 bwMode="auto">
            <a:xfrm>
              <a:off x="940710" y="670219"/>
              <a:ext cx="870158" cy="38802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W</a:t>
              </a:r>
              <a:r>
                <a:rPr kumimoji="0" lang="en-US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+/-</a:t>
              </a:r>
              <a:endParaRPr kumimoji="0" lang="en-US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omic Sans MS"/>
                <a:ea typeface="ＭＳ Ｐゴシック" pitchFamily="-112" charset="-128"/>
                <a:cs typeface="Comic Sans M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7696" y="587913"/>
              <a:ext cx="313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49800" y="19943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charset="2"/>
                  <a:cs typeface="Symbol" charset="2"/>
                </a:rPr>
                <a:t>n</a:t>
              </a:r>
            </a:p>
          </p:txBody>
        </p:sp>
      </p:grpSp>
      <p:pic>
        <p:nvPicPr>
          <p:cNvPr id="10" name="Picture 9" descr="asym-cc-dis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5638" t="7715" r="8348"/>
          <a:stretch/>
        </p:blipFill>
        <p:spPr>
          <a:xfrm>
            <a:off x="0" y="1481540"/>
            <a:ext cx="3842432" cy="5044087"/>
          </a:xfrm>
          <a:prstGeom prst="rect">
            <a:avLst/>
          </a:prstGeom>
        </p:spPr>
      </p:pic>
      <p:pic>
        <p:nvPicPr>
          <p:cNvPr id="12" name="Picture 11" descr="impact-profiles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7551"/>
          <a:stretch/>
        </p:blipFill>
        <p:spPr>
          <a:xfrm>
            <a:off x="4287844" y="2368521"/>
            <a:ext cx="4856158" cy="44894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4270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27200" y="863600"/>
            <a:ext cx="2438400" cy="558800"/>
          </a:xfrm>
          <a:prstGeom prst="rect">
            <a:avLst/>
          </a:prstGeom>
          <a:noFill/>
        </p:spPr>
      </p:pic>
      <p:pic>
        <p:nvPicPr>
          <p:cNvPr id="42701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78400" y="2006600"/>
            <a:ext cx="3695700" cy="342900"/>
          </a:xfrm>
          <a:prstGeom prst="rect">
            <a:avLst/>
          </a:prstGeom>
          <a:noFill/>
        </p:spPr>
      </p:pic>
      <p:sp>
        <p:nvSpPr>
          <p:cNvPr id="16" name="Horizontal Scroll 15"/>
          <p:cNvSpPr/>
          <p:nvPr/>
        </p:nvSpPr>
        <p:spPr bwMode="auto">
          <a:xfrm>
            <a:off x="4715764" y="547481"/>
            <a:ext cx="4106333" cy="1672166"/>
          </a:xfrm>
          <a:prstGeom prst="horizontalScroll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83871" y="708824"/>
            <a:ext cx="30700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 smtClean="0">
                <a:solidFill>
                  <a:srgbClr val="FF6600"/>
                </a:solidFill>
              </a:rPr>
              <a:t>Complementary to SIDIS:</a:t>
            </a:r>
          </a:p>
          <a:p>
            <a:r>
              <a:rPr lang="en-US" sz="1600" dirty="0" smtClean="0"/>
              <a:t>very high Q2-scale</a:t>
            </a:r>
          </a:p>
          <a:p>
            <a:r>
              <a:rPr lang="en-US" sz="1600" dirty="0" smtClean="0"/>
              <a:t>extremely clean theoretically </a:t>
            </a:r>
          </a:p>
          <a:p>
            <a:r>
              <a:rPr lang="en-US" sz="1600" dirty="0" smtClean="0"/>
              <a:t>No Fragmentation function </a:t>
            </a:r>
          </a:p>
          <a:p>
            <a:r>
              <a:rPr lang="en-US" sz="1600" dirty="0" smtClean="0"/>
              <a:t>best way to measure at very high x</a:t>
            </a:r>
            <a:endParaRPr lang="en-US" sz="1600" dirty="0"/>
          </a:p>
        </p:txBody>
      </p:sp>
      <p:grpSp>
        <p:nvGrpSpPr>
          <p:cNvPr id="15" name="Group 17"/>
          <p:cNvGrpSpPr/>
          <p:nvPr/>
        </p:nvGrpSpPr>
        <p:grpSpPr>
          <a:xfrm>
            <a:off x="3800907" y="3751326"/>
            <a:ext cx="771093" cy="924560"/>
            <a:chOff x="3430482" y="2997200"/>
            <a:chExt cx="771093" cy="924560"/>
          </a:xfrm>
        </p:grpSpPr>
        <p:sp>
          <p:nvSpPr>
            <p:cNvPr id="19" name="AutoShape 49"/>
            <p:cNvSpPr>
              <a:spLocks noChangeArrowheads="1"/>
            </p:cNvSpPr>
            <p:nvPr/>
          </p:nvSpPr>
          <p:spPr bwMode="auto">
            <a:xfrm>
              <a:off x="3430482" y="3069416"/>
              <a:ext cx="733425" cy="852344"/>
            </a:xfrm>
            <a:prstGeom prst="curvedRightArrow">
              <a:avLst>
                <a:gd name="adj1" fmla="val 24848"/>
                <a:gd name="adj2" fmla="val 49697"/>
                <a:gd name="adj3" fmla="val 33333"/>
              </a:avLst>
            </a:pr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05200" y="2997200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</a:rPr>
                <a:t>QCD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05200" y="3495040"/>
              <a:ext cx="47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fit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5232" y="6187073"/>
            <a:ext cx="2039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PRD </a:t>
            </a:r>
            <a:r>
              <a:rPr lang="en-US" sz="1600" b="1" dirty="0" smtClean="0">
                <a:solidFill>
                  <a:srgbClr val="FF0000"/>
                </a:solidFill>
              </a:rPr>
              <a:t>88 (2013) 114025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9547756"/>
      </p:ext>
    </p:extLst>
  </p:cSld>
  <p:clrMapOvr>
    <a:masterClrMapping/>
  </p:clrMapOvr>
  <mc:AlternateContent>
    <mc:Choice xmlns:mv="urn:schemas-microsoft-com:mac:vml"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3417129" y="27940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094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p:oleObj spid="_x0000_s356354" name="Equation" r:id="rId7" imgW="622300" imgH="431800" progId="Equation.3">
                  <p:embed/>
                </p:oleObj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3964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p:oleObj spid="_x0000_s356355" name="Equation" r:id="rId8" imgW="431800" imgH="165100" progId="Equation.3">
                <p:embed/>
              </p:oleObj>
            </a:graphicData>
          </a:graphic>
        </p:graphicFrame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86265" y="809570"/>
            <a:ext cx="1939179" cy="616605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3857625" y="14261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err="1" smtClean="0">
                <a:latin typeface="Symbol" charset="2"/>
                <a:cs typeface="Symbol" charset="2"/>
              </a:rPr>
              <a:t>D</a:t>
            </a:r>
            <a:r>
              <a:rPr lang="en-US" b="1" dirty="0" err="1" smtClean="0"/>
              <a:t>q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32.3"/>
</p:tagLst>
</file>

<file path=ppt/tags/tag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24772</TotalTime>
  <Words>2617</Words>
  <Application>Microsoft Macintosh PowerPoint</Application>
  <PresentationFormat>On-screen Show (4:3)</PresentationFormat>
  <Paragraphs>507</Paragraphs>
  <Slides>37</Slides>
  <Notes>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Office Theme</vt:lpstr>
      <vt:lpstr>Equation.3</vt:lpstr>
      <vt:lpstr>Equation</vt:lpstr>
      <vt:lpstr>Salvatore Fazio  for the BNL EIC Science Task Force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673</cp:revision>
  <cp:lastPrinted>2012-03-22T00:20:48Z</cp:lastPrinted>
  <dcterms:created xsi:type="dcterms:W3CDTF">2014-08-22T18:38:22Z</dcterms:created>
  <dcterms:modified xsi:type="dcterms:W3CDTF">2014-08-22T18:52:43Z</dcterms:modified>
</cp:coreProperties>
</file>